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69.xml" ContentType="application/vnd.openxmlformats-officedocument.presentationml.slide+xml"/>
  <Override PartName="/ppt/slides/slide14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62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68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Layouts/slideLayout23.xml" ContentType="application/vnd.openxmlformats-officedocument.presentationml.slideLayout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66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theme/theme4.xml" ContentType="application/vnd.openxmlformats-officedocument.theme+xml"/>
  <Override PartName="/ppt/slides/slide25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65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Layouts/slideLayout19.xml" ContentType="application/vnd.openxmlformats-officedocument.presentationml.slideLayout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theme/theme3.xml" ContentType="application/vnd.openxmlformats-officedocument.theme+xml"/>
  <Override PartName="/ppt/slides/slide24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64.xml" ContentType="application/vnd.openxmlformats-officedocument.presentationml.slide+xml"/>
  <Default Extension="jpeg" ContentType="image/jpeg"/>
  <Override PartName="/ppt/slides/slide47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20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63.xml" ContentType="application/vnd.openxmlformats-officedocument.presentationml.slide+xml"/>
  <Override PartName="/ppt/slides/slide46.xml" ContentType="application/vnd.openxmlformats-officedocument.presentationml.slide+xml"/>
  <Override PartName="/ppt/slides/slide29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1" r:id="rId1"/>
    <p:sldMasterId id="2147483865" r:id="rId2"/>
  </p:sldMasterIdLst>
  <p:notesMasterIdLst>
    <p:notesMasterId r:id="rId72"/>
  </p:notesMasterIdLst>
  <p:handoutMasterIdLst>
    <p:handoutMasterId r:id="rId73"/>
  </p:handoutMasterIdLst>
  <p:sldIdLst>
    <p:sldId id="263" r:id="rId3"/>
    <p:sldId id="345" r:id="rId4"/>
    <p:sldId id="382" r:id="rId5"/>
    <p:sldId id="266" r:id="rId6"/>
    <p:sldId id="384" r:id="rId7"/>
    <p:sldId id="267" r:id="rId8"/>
    <p:sldId id="346" r:id="rId9"/>
    <p:sldId id="347" r:id="rId10"/>
    <p:sldId id="385" r:id="rId11"/>
    <p:sldId id="386" r:id="rId12"/>
    <p:sldId id="348" r:id="rId13"/>
    <p:sldId id="387" r:id="rId14"/>
    <p:sldId id="388" r:id="rId15"/>
    <p:sldId id="349" r:id="rId16"/>
    <p:sldId id="389" r:id="rId17"/>
    <p:sldId id="350" r:id="rId18"/>
    <p:sldId id="390" r:id="rId19"/>
    <p:sldId id="366" r:id="rId20"/>
    <p:sldId id="367" r:id="rId21"/>
    <p:sldId id="368" r:id="rId22"/>
    <p:sldId id="391" r:id="rId23"/>
    <p:sldId id="392" r:id="rId24"/>
    <p:sldId id="393" r:id="rId25"/>
    <p:sldId id="351" r:id="rId26"/>
    <p:sldId id="369" r:id="rId27"/>
    <p:sldId id="352" r:id="rId28"/>
    <p:sldId id="394" r:id="rId29"/>
    <p:sldId id="353" r:id="rId30"/>
    <p:sldId id="370" r:id="rId31"/>
    <p:sldId id="371" r:id="rId32"/>
    <p:sldId id="372" r:id="rId33"/>
    <p:sldId id="373" r:id="rId34"/>
    <p:sldId id="374" r:id="rId35"/>
    <p:sldId id="355" r:id="rId36"/>
    <p:sldId id="395" r:id="rId37"/>
    <p:sldId id="356" r:id="rId38"/>
    <p:sldId id="396" r:id="rId39"/>
    <p:sldId id="397" r:id="rId40"/>
    <p:sldId id="398" r:id="rId41"/>
    <p:sldId id="400" r:id="rId42"/>
    <p:sldId id="399" r:id="rId43"/>
    <p:sldId id="357" r:id="rId44"/>
    <p:sldId id="375" r:id="rId45"/>
    <p:sldId id="358" r:id="rId46"/>
    <p:sldId id="401" r:id="rId47"/>
    <p:sldId id="359" r:id="rId48"/>
    <p:sldId id="377" r:id="rId49"/>
    <p:sldId id="360" r:id="rId50"/>
    <p:sldId id="402" r:id="rId51"/>
    <p:sldId id="403" r:id="rId52"/>
    <p:sldId id="378" r:id="rId53"/>
    <p:sldId id="361" r:id="rId54"/>
    <p:sldId id="362" r:id="rId55"/>
    <p:sldId id="363" r:id="rId56"/>
    <p:sldId id="405" r:id="rId57"/>
    <p:sldId id="404" r:id="rId58"/>
    <p:sldId id="379" r:id="rId59"/>
    <p:sldId id="364" r:id="rId60"/>
    <p:sldId id="406" r:id="rId61"/>
    <p:sldId id="407" r:id="rId62"/>
    <p:sldId id="408" r:id="rId63"/>
    <p:sldId id="365" r:id="rId64"/>
    <p:sldId id="409" r:id="rId65"/>
    <p:sldId id="380" r:id="rId66"/>
    <p:sldId id="381" r:id="rId67"/>
    <p:sldId id="319" r:id="rId68"/>
    <p:sldId id="410" r:id="rId69"/>
    <p:sldId id="383" r:id="rId70"/>
    <p:sldId id="265" r:id="rId7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>
      <p:cViewPr varScale="1">
        <p:scale>
          <a:sx n="175" d="100"/>
          <a:sy n="175" d="100"/>
        </p:scale>
        <p:origin x="-60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14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8E89669-373A-429A-A799-DC0252D5DA94}" type="datetimeFigureOut">
              <a:rPr lang="en-US"/>
              <a:pPr>
                <a:defRPr/>
              </a:pPr>
              <a:t>3/5/12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8106E7E-77A7-4D3B-91F8-66EECA9418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505F46C-DFA2-438B-A08E-1EAEDFF7A05B}" type="datetimeFigureOut">
              <a:rPr lang="en-US"/>
              <a:pPr>
                <a:defRPr/>
              </a:pPr>
              <a:t>3/5/12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5559DD9-A97B-4E4E-A4BD-1D0B0B9F3CA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57F61236-CB32-459E-9E91-70BCC6210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D7F693-8861-474B-BD2F-DCD25EDE2E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D68F00-A0E3-430B-974D-181280E749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2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D0B0AFA2-8D5E-46FA-A8E8-B8B84FE40A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953000" y="6408738"/>
            <a:ext cx="2590800" cy="365125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05800" y="6408738"/>
            <a:ext cx="7080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13-</a:t>
            </a:r>
            <a:fld id="{A0695D60-2469-4A3E-897F-AD3E33040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39FE8C31-4C54-4818-A921-8950A6D756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30D09AA7-37D4-464E-942E-DD9EEF07CF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80E6820E-1BBA-4E6F-B813-AF66D53591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13-</a:t>
            </a:r>
            <a:fld id="{69F29A97-CC5B-4782-988E-0233FB7E05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13-</a:t>
            </a:r>
            <a:fld id="{0C43561F-5067-4141-B0A1-B4F2524BEA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EC29FD19-2116-4963-A1B4-1EDB5A2989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28661A2C-A9ED-4C43-96DF-13EE21303D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379913" y="6408738"/>
            <a:ext cx="3163887" cy="36512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59FCB81A-0D73-4369-8F29-FCDA8BFF78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8D1C2169-010A-4A89-B75B-B77DC936C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D173D87F-2A93-4C58-8FE9-D148FD340A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754014BD-926A-47DB-9ACA-1A8606503C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93CE8CFA-3E12-49DE-A0C0-0A0CC7A334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2F933B-21F8-4CF2-A906-F69AD7C963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2B3A16-AE34-4981-AE80-229FA25A8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69763-6566-46B4-BEA2-26E78F684C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D5E25BC2-405B-4068-B1EA-13ECC9578D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0599D-254C-45C7-82A1-75E04503C1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95B5FE-89EA-4CB2-A211-224C05F4D3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40BAA662-F5EB-453F-AD4D-47E858CB6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4" r:id="rId2"/>
    <p:sldLayoutId id="2147483883" r:id="rId3"/>
    <p:sldLayoutId id="2147483889" r:id="rId4"/>
    <p:sldLayoutId id="2147483890" r:id="rId5"/>
    <p:sldLayoutId id="2147483891" r:id="rId6"/>
    <p:sldLayoutId id="2147483882" r:id="rId7"/>
    <p:sldLayoutId id="2147483892" r:id="rId8"/>
    <p:sldLayoutId id="2147483893" r:id="rId9"/>
    <p:sldLayoutId id="2147483894" r:id="rId10"/>
    <p:sldLayoutId id="214748389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72" charset="-128"/>
          <a:cs typeface="ＭＳ Ｐゴシック" pitchFamily="-72" charset="-128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32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28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24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-72" charset="0"/>
        <a:buChar char="»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321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3087687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382000" y="6408738"/>
            <a:ext cx="631825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D17C5E64-7066-4B07-857C-4A083291DE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8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887" r:id="rId10"/>
    <p:sldLayoutId id="2147483886" r:id="rId11"/>
    <p:sldLayoutId id="2147483904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65125" indent="-255588" algn="l" rtl="0" fontAlgn="base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-72" charset="2"/>
        <a:buChar char=""/>
        <a:defRPr sz="27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620713" indent="-228600" algn="l" rtl="0" fontAlgn="base">
        <a:spcBef>
          <a:spcPts val="325"/>
        </a:spcBef>
        <a:spcAft>
          <a:spcPct val="0"/>
        </a:spcAft>
        <a:buClr>
          <a:schemeClr val="accent1"/>
        </a:buClr>
        <a:buFont typeface="Verdana" pitchFamily="-72" charset="0"/>
        <a:buChar char="◦"/>
        <a:defRPr sz="23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858838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-72" charset="2"/>
        <a:buChar char=""/>
        <a:defRPr sz="21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1430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sz="19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13716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Relationship Id="rId3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1600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Chapter 13: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Linear Optimization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8674" name="TextBox 5"/>
          <p:cNvSpPr txBox="1">
            <a:spLocks noChangeArrowheads="1"/>
          </p:cNvSpPr>
          <p:nvPr/>
        </p:nvSpPr>
        <p:spPr bwMode="auto">
          <a:xfrm>
            <a:off x="685800" y="2743200"/>
            <a:ext cx="6343650" cy="1655763"/>
          </a:xfrm>
          <a:prstGeom prst="rect">
            <a:avLst/>
          </a:prstGeom>
          <a:solidFill>
            <a:schemeClr val="bg2">
              <a:alpha val="30196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lIns="182880" tIns="182880" rIns="182880" bIns="182880" anchor="ctr">
            <a:prstTxWarp prst="textNoShape">
              <a:avLst/>
            </a:prstTxWarp>
            <a:spAutoFit/>
          </a:bodyPr>
          <a:lstStyle/>
          <a:p>
            <a:r>
              <a:rPr lang="en-US" sz="2800" i="1"/>
              <a:t>Business Analytics: Methods, Models</a:t>
            </a:r>
            <a:r>
              <a:rPr lang="en-US" sz="2800"/>
              <a:t>,</a:t>
            </a:r>
          </a:p>
          <a:p>
            <a:r>
              <a:rPr lang="en-US" sz="2800" i="1"/>
              <a:t>and Decisions</a:t>
            </a:r>
            <a:r>
              <a:rPr lang="en-US" sz="2800"/>
              <a:t>, 1</a:t>
            </a:r>
            <a:r>
              <a:rPr lang="en-US" sz="2800" baseline="30000"/>
              <a:t>st</a:t>
            </a:r>
            <a:r>
              <a:rPr lang="en-US" sz="2800"/>
              <a:t> edition</a:t>
            </a:r>
          </a:p>
          <a:p>
            <a:r>
              <a:rPr lang="en-US" sz="2800"/>
              <a:t>James R. Evans</a:t>
            </a:r>
          </a:p>
        </p:txBody>
      </p:sp>
      <p:sp>
        <p:nvSpPr>
          <p:cNvPr id="28675" name="Footer Placeholder 7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8676" name="Slide Number Placeholder 16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8FCBCB0F-6E3F-481A-9379-A3DEA860888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 3" pitchFamily="-72" charset="2"/>
              <a:buNone/>
            </a:pPr>
            <a:r>
              <a:rPr lang="en-US" u="sng" smtClean="0"/>
              <a:t>Example 13.3 (continued) Sklenka Ski Company: Modeling the Constraints</a:t>
            </a:r>
          </a:p>
          <a:p>
            <a:pPr>
              <a:lnSpc>
                <a:spcPct val="90000"/>
              </a:lnSpc>
            </a:pPr>
            <a:r>
              <a:rPr lang="en-US" smtClean="0"/>
              <a:t>The number of pairs of Deercrest skis must be at least twice the number of Jordanelle skis.</a:t>
            </a:r>
          </a:p>
          <a:p>
            <a:pPr>
              <a:lnSpc>
                <a:spcPct val="90000"/>
              </a:lnSpc>
            </a:pPr>
            <a:r>
              <a:rPr lang="en-US" u="sng" smtClean="0"/>
              <a:t>Market mixture constraint</a:t>
            </a:r>
            <a:r>
              <a:rPr lang="en-US" smtClean="0"/>
              <a:t>:</a:t>
            </a:r>
          </a:p>
          <a:p>
            <a:pPr>
              <a:lnSpc>
                <a:spcPct val="90000"/>
              </a:lnSpc>
              <a:buFont typeface="Wingdings 3" pitchFamily="-72" charset="2"/>
              <a:buNone/>
            </a:pPr>
            <a:r>
              <a:rPr lang="en-US" smtClean="0"/>
              <a:t>   </a:t>
            </a:r>
            <a:r>
              <a:rPr lang="en-US" i="1" smtClean="0"/>
              <a:t>Deercrest</a:t>
            </a:r>
            <a:r>
              <a:rPr lang="en-US" smtClean="0"/>
              <a:t> ≥ 2 </a:t>
            </a:r>
            <a:r>
              <a:rPr lang="en-US" i="1" smtClean="0"/>
              <a:t>Jordanelle</a:t>
            </a:r>
            <a:endParaRPr lang="en-US" smtClean="0"/>
          </a:p>
          <a:p>
            <a:pPr>
              <a:lnSpc>
                <a:spcPct val="90000"/>
              </a:lnSpc>
              <a:buFont typeface="Wingdings 3" pitchFamily="-72" charset="2"/>
              <a:buNone/>
            </a:pP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    −</a:t>
            </a:r>
            <a:r>
              <a:rPr lang="en-US" smtClean="0"/>
              <a:t>2 </a:t>
            </a:r>
            <a:r>
              <a:rPr lang="en-US" i="1" smtClean="0"/>
              <a:t>Jordanelle</a:t>
            </a:r>
            <a:r>
              <a:rPr lang="en-US" smtClean="0"/>
              <a:t> + 1 </a:t>
            </a:r>
            <a:r>
              <a:rPr lang="en-US" i="1" smtClean="0"/>
              <a:t>Deercrest</a:t>
            </a:r>
            <a:r>
              <a:rPr lang="en-US" smtClean="0"/>
              <a:t> ≥ 0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u="sng" smtClean="0"/>
              <a:t>Nonnegativity constraints</a:t>
            </a:r>
            <a:r>
              <a:rPr lang="en-US" smtClean="0"/>
              <a:t>:</a:t>
            </a:r>
          </a:p>
          <a:p>
            <a:pPr>
              <a:lnSpc>
                <a:spcPct val="90000"/>
              </a:lnSpc>
              <a:buFont typeface="Wingdings 3" pitchFamily="-72" charset="2"/>
              <a:buNone/>
            </a:pPr>
            <a:r>
              <a:rPr lang="en-US" smtClean="0"/>
              <a:t>   </a:t>
            </a:r>
            <a:r>
              <a:rPr lang="en-US" i="1" smtClean="0"/>
              <a:t>Jordanelle</a:t>
            </a:r>
            <a:r>
              <a:rPr lang="en-US" smtClean="0"/>
              <a:t> ≥ 0</a:t>
            </a:r>
          </a:p>
          <a:p>
            <a:pPr>
              <a:lnSpc>
                <a:spcPct val="90000"/>
              </a:lnSpc>
              <a:buFont typeface="Wingdings 3" pitchFamily="-72" charset="2"/>
              <a:buNone/>
            </a:pPr>
            <a:r>
              <a:rPr lang="en-US" smtClean="0"/>
              <a:t>   </a:t>
            </a:r>
            <a:r>
              <a:rPr lang="en-US" i="1" smtClean="0"/>
              <a:t>Deercrest</a:t>
            </a:r>
            <a:r>
              <a:rPr lang="en-US" smtClean="0"/>
              <a:t> ≥ 0</a:t>
            </a:r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  <a:spcBef>
                <a:spcPct val="0"/>
              </a:spcBef>
              <a:buFont typeface="Wingdings 3" pitchFamily="-72" charset="2"/>
              <a:buNone/>
            </a:pP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Building Linear Optimization Models</a:t>
            </a:r>
          </a:p>
        </p:txBody>
      </p:sp>
      <p:sp>
        <p:nvSpPr>
          <p:cNvPr id="3789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7892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C7A3667E-8FC5-4C58-BEAD-B966545B15C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SSC (Sklenka Ski Company) Optimization Model</a:t>
            </a:r>
          </a:p>
          <a:p>
            <a:pPr>
              <a:spcBef>
                <a:spcPts val="1200"/>
              </a:spcBef>
              <a:buFont typeface="Wingdings 3" pitchFamily="-72" charset="2"/>
              <a:buNone/>
            </a:pPr>
            <a:r>
              <a:rPr lang="en-US" smtClean="0"/>
              <a:t>Maximize profit = 50 </a:t>
            </a:r>
            <a:r>
              <a:rPr lang="en-US" i="1" smtClean="0"/>
              <a:t>Jordanelle</a:t>
            </a:r>
            <a:r>
              <a:rPr lang="en-US" smtClean="0"/>
              <a:t> + 65 </a:t>
            </a:r>
            <a:r>
              <a:rPr lang="en-US" i="1" smtClean="0"/>
              <a:t>Deercrest</a:t>
            </a:r>
            <a:endParaRPr lang="en-US" smtClean="0"/>
          </a:p>
          <a:p>
            <a:pPr>
              <a:buFont typeface="Wingdings 3" pitchFamily="-72" charset="2"/>
              <a:buNone/>
            </a:pPr>
            <a:r>
              <a:rPr lang="en-US" smtClean="0"/>
              <a:t>                           3.5 </a:t>
            </a:r>
            <a:r>
              <a:rPr lang="en-US" i="1" smtClean="0"/>
              <a:t>Jordanelle</a:t>
            </a:r>
            <a:r>
              <a:rPr lang="en-US" smtClean="0"/>
              <a:t> + 4 </a:t>
            </a:r>
            <a:r>
              <a:rPr lang="en-US" i="1" smtClean="0"/>
              <a:t>Deercrest</a:t>
            </a:r>
            <a:r>
              <a:rPr lang="en-US" smtClean="0"/>
              <a:t> ≤ 84</a:t>
            </a:r>
          </a:p>
          <a:p>
            <a:pPr>
              <a:buFont typeface="Wingdings 3" pitchFamily="-72" charset="2"/>
              <a:buNone/>
            </a:pPr>
            <a:r>
              <a:rPr lang="en-US" smtClean="0"/>
              <a:t>                           1 </a:t>
            </a:r>
            <a:r>
              <a:rPr lang="en-US" i="1" smtClean="0"/>
              <a:t>Jordanelle</a:t>
            </a:r>
            <a:r>
              <a:rPr lang="en-US" smtClean="0"/>
              <a:t> + 1.5 </a:t>
            </a:r>
            <a:r>
              <a:rPr lang="en-US" i="1" smtClean="0"/>
              <a:t>Deercrest</a:t>
            </a:r>
            <a:r>
              <a:rPr lang="en-US" smtClean="0"/>
              <a:t> ≤ 21</a:t>
            </a:r>
          </a:p>
          <a:p>
            <a:pPr>
              <a:buFont typeface="Wingdings 3" pitchFamily="-72" charset="2"/>
              <a:buNone/>
            </a:pP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                                −</a:t>
            </a:r>
            <a:r>
              <a:rPr lang="en-US" smtClean="0"/>
              <a:t>2 </a:t>
            </a:r>
            <a:r>
              <a:rPr lang="en-US" i="1" smtClean="0"/>
              <a:t>Jordanelle</a:t>
            </a:r>
            <a:r>
              <a:rPr lang="en-US" smtClean="0"/>
              <a:t> + 1 </a:t>
            </a:r>
            <a:r>
              <a:rPr lang="en-US" i="1" smtClean="0"/>
              <a:t>Deercrest</a:t>
            </a:r>
            <a:r>
              <a:rPr lang="en-US" smtClean="0"/>
              <a:t> ≥ 0</a:t>
            </a:r>
          </a:p>
          <a:p>
            <a:pPr>
              <a:buFont typeface="Wingdings 3" pitchFamily="-72" charset="2"/>
              <a:buNone/>
            </a:pPr>
            <a:r>
              <a:rPr lang="en-US" smtClean="0"/>
              <a:t>                                </a:t>
            </a:r>
            <a:r>
              <a:rPr lang="en-US" i="1" smtClean="0"/>
              <a:t>Jordanelle </a:t>
            </a:r>
            <a:r>
              <a:rPr lang="en-US" smtClean="0"/>
              <a:t>≥ 0</a:t>
            </a:r>
          </a:p>
          <a:p>
            <a:pPr>
              <a:buFont typeface="Wingdings 3" pitchFamily="-72" charset="2"/>
              <a:buNone/>
            </a:pPr>
            <a:r>
              <a:rPr lang="en-US" smtClean="0"/>
              <a:t>                                </a:t>
            </a:r>
            <a:r>
              <a:rPr lang="en-US" i="1" smtClean="0"/>
              <a:t>Deercrest</a:t>
            </a:r>
            <a:r>
              <a:rPr lang="en-US" smtClean="0"/>
              <a:t> ≥ 0</a:t>
            </a:r>
          </a:p>
          <a:p>
            <a:pPr>
              <a:buFont typeface="Wingdings 3" pitchFamily="-72" charset="2"/>
              <a:buNone/>
            </a:pP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Building Linear Optimization Models</a:t>
            </a:r>
          </a:p>
        </p:txBody>
      </p:sp>
      <p:sp>
        <p:nvSpPr>
          <p:cNvPr id="3891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8916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BF2DC8DF-27C8-42D8-BF4F-95DC4F132C3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458200" cy="4525962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13.4  Modeling a Mixture Constraint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 fertilizer mixture is made of 2 ingredients and must contain exactly 30% nitrogen.</a:t>
            </a:r>
          </a:p>
          <a:p>
            <a:pPr marL="365760" indent="-256032" fontAlgn="auto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Ingredient 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dirty="0" smtClean="0">
                <a:ea typeface="+mn-ea"/>
                <a:cs typeface="+mn-cs"/>
              </a:rPr>
              <a:t> contains 20% nitrogen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Ingredient </a:t>
            </a:r>
            <a:r>
              <a:rPr lang="en-US" i="1" dirty="0" smtClean="0">
                <a:ea typeface="+mn-ea"/>
                <a:cs typeface="+mn-cs"/>
              </a:rPr>
              <a:t>Y </a:t>
            </a:r>
            <a:r>
              <a:rPr lang="en-US" dirty="0" smtClean="0">
                <a:ea typeface="+mn-ea"/>
                <a:cs typeface="+mn-cs"/>
              </a:rPr>
              <a:t>contains 33% nitrogen</a:t>
            </a: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dirty="0" smtClean="0">
                <a:ea typeface="+mn-ea"/>
                <a:cs typeface="+mn-cs"/>
              </a:rPr>
              <a:t> is the pounds of 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dirty="0" smtClean="0">
                <a:ea typeface="+mn-ea"/>
                <a:cs typeface="+mn-cs"/>
              </a:rPr>
              <a:t> in the mixture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y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>
                <a:ea typeface="+mn-ea"/>
                <a:cs typeface="+mn-cs"/>
              </a:rPr>
              <a:t>is the pounds of </a:t>
            </a:r>
            <a:r>
              <a:rPr lang="en-US" i="1" dirty="0" smtClean="0">
                <a:ea typeface="+mn-ea"/>
                <a:cs typeface="+mn-cs"/>
              </a:rPr>
              <a:t>Y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>
                <a:ea typeface="+mn-ea"/>
                <a:cs typeface="+mn-cs"/>
              </a:rPr>
              <a:t>in the </a:t>
            </a:r>
            <a:r>
              <a:rPr lang="en-US" dirty="0" smtClean="0">
                <a:ea typeface="+mn-ea"/>
                <a:cs typeface="+mn-cs"/>
              </a:rPr>
              <a:t>mixture</a:t>
            </a:r>
          </a:p>
          <a:p>
            <a:pPr marL="365760" indent="-256032" fontAlgn="auto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Amount of nitrogen in mixture = 0.20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dirty="0" smtClean="0">
                <a:ea typeface="+mn-ea"/>
                <a:cs typeface="+mn-cs"/>
              </a:rPr>
              <a:t> + 0.33</a:t>
            </a:r>
            <a:r>
              <a:rPr lang="en-US" i="1" dirty="0" smtClean="0">
                <a:ea typeface="+mn-ea"/>
                <a:cs typeface="+mn-cs"/>
              </a:rPr>
              <a:t>y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Fraction nitrogen in mix = (0.20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dirty="0" smtClean="0">
                <a:ea typeface="+mn-ea"/>
                <a:cs typeface="+mn-cs"/>
              </a:rPr>
              <a:t> + 0.33</a:t>
            </a:r>
            <a:r>
              <a:rPr lang="en-US" i="1" dirty="0" smtClean="0">
                <a:ea typeface="+mn-ea"/>
                <a:cs typeface="+mn-cs"/>
              </a:rPr>
              <a:t>y)</a:t>
            </a:r>
            <a:r>
              <a:rPr lang="en-US" dirty="0" smtClean="0">
                <a:ea typeface="+mn-ea"/>
                <a:cs typeface="+mn-cs"/>
              </a:rPr>
              <a:t>/(x + y)</a:t>
            </a: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i="1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Building Linear Optimization Models</a:t>
            </a:r>
          </a:p>
        </p:txBody>
      </p:sp>
      <p:sp>
        <p:nvSpPr>
          <p:cNvPr id="3993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9940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9454D316-43FE-453C-8B8E-3374E85B4B3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2225"/>
            <a:ext cx="83058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13.4 (continued</a:t>
            </a:r>
            <a:r>
              <a:rPr lang="en-US" u="sng" dirty="0" smtClean="0">
                <a:ea typeface="+mn-ea"/>
                <a:cs typeface="+mn-cs"/>
              </a:rPr>
              <a:t>)  Modeling a Mixture Constraint</a:t>
            </a:r>
          </a:p>
          <a:p>
            <a:pPr marL="365760" indent="-256032" fontAlgn="auto">
              <a:spcBef>
                <a:spcPts val="6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Fraction nitrogen in mixture = 30%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</a:t>
            </a:r>
            <a:r>
              <a:rPr lang="en-US" u="sng" dirty="0" smtClean="0">
                <a:ea typeface="+mn-ea"/>
                <a:cs typeface="+mn-cs"/>
              </a:rPr>
              <a:t>0.20</a:t>
            </a:r>
            <a:r>
              <a:rPr lang="en-US" i="1" u="sng" dirty="0" smtClean="0">
                <a:ea typeface="+mn-ea"/>
                <a:cs typeface="+mn-cs"/>
              </a:rPr>
              <a:t>x</a:t>
            </a:r>
            <a:r>
              <a:rPr lang="en-US" u="sng" dirty="0" smtClean="0">
                <a:ea typeface="+mn-ea"/>
                <a:cs typeface="+mn-cs"/>
              </a:rPr>
              <a:t> </a:t>
            </a:r>
            <a:r>
              <a:rPr lang="en-US" u="sng" dirty="0">
                <a:ea typeface="+mn-ea"/>
                <a:cs typeface="+mn-cs"/>
              </a:rPr>
              <a:t>+ 0.33</a:t>
            </a:r>
            <a:r>
              <a:rPr lang="en-US" i="1" u="sng" dirty="0">
                <a:ea typeface="+mn-ea"/>
                <a:cs typeface="+mn-cs"/>
              </a:rPr>
              <a:t>y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</a:t>
            </a:r>
            <a:r>
              <a:rPr lang="en-US" i="1" dirty="0" smtClean="0">
                <a:ea typeface="+mn-ea"/>
                <a:cs typeface="+mn-cs"/>
              </a:rPr>
              <a:t>x + y</a:t>
            </a:r>
          </a:p>
          <a:p>
            <a:pPr marL="109728" indent="0" fontAlgn="auto">
              <a:spcBef>
                <a:spcPts val="18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(0.20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dirty="0" smtClean="0">
                <a:ea typeface="+mn-ea"/>
                <a:cs typeface="+mn-cs"/>
              </a:rPr>
              <a:t> + 0.33</a:t>
            </a:r>
            <a:r>
              <a:rPr lang="en-US" i="1" dirty="0" smtClean="0">
                <a:ea typeface="+mn-ea"/>
                <a:cs typeface="+mn-cs"/>
              </a:rPr>
              <a:t>y</a:t>
            </a:r>
            <a:r>
              <a:rPr lang="en-US" dirty="0" smtClean="0">
                <a:ea typeface="+mn-ea"/>
                <a:cs typeface="+mn-cs"/>
              </a:rPr>
              <a:t>) = 0.30(</a:t>
            </a:r>
            <a:r>
              <a:rPr lang="en-US" i="1" dirty="0" smtClean="0">
                <a:ea typeface="+mn-ea"/>
                <a:cs typeface="+mn-cs"/>
              </a:rPr>
              <a:t>x + y</a:t>
            </a:r>
            <a:r>
              <a:rPr lang="en-US" dirty="0" smtClean="0">
                <a:ea typeface="+mn-ea"/>
                <a:cs typeface="+mn-cs"/>
              </a:rPr>
              <a:t>)</a:t>
            </a:r>
            <a:endParaRPr lang="en-US" u="sng" dirty="0">
              <a:ea typeface="+mn-ea"/>
              <a:cs typeface="+mn-cs"/>
            </a:endParaRPr>
          </a:p>
          <a:p>
            <a:pPr marL="365760" indent="-256032" fontAlgn="auto">
              <a:spcBef>
                <a:spcPts val="18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Linear form </a:t>
            </a:r>
            <a:r>
              <a:rPr lang="en-US" dirty="0">
                <a:ea typeface="+mn-ea"/>
                <a:cs typeface="+mn-cs"/>
              </a:rPr>
              <a:t>of </a:t>
            </a:r>
            <a:r>
              <a:rPr lang="en-US" dirty="0" smtClean="0">
                <a:ea typeface="+mn-ea"/>
                <a:cs typeface="+mn-cs"/>
              </a:rPr>
              <a:t>constraint  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-1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dirty="0" smtClean="0">
                <a:ea typeface="+mn-ea"/>
                <a:cs typeface="+mn-cs"/>
              </a:rPr>
              <a:t> + 0.33</a:t>
            </a:r>
            <a:r>
              <a:rPr lang="en-US" i="1" dirty="0" smtClean="0">
                <a:ea typeface="+mn-ea"/>
                <a:cs typeface="+mn-cs"/>
              </a:rPr>
              <a:t>y</a:t>
            </a:r>
            <a:r>
              <a:rPr lang="en-US" dirty="0" smtClean="0">
                <a:ea typeface="+mn-ea"/>
                <a:cs typeface="+mn-cs"/>
              </a:rPr>
              <a:t> = 0    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i="1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Building Linear Optimization Models</a:t>
            </a:r>
          </a:p>
        </p:txBody>
      </p:sp>
      <p:sp>
        <p:nvSpPr>
          <p:cNvPr id="4096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0964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56688BFA-1099-4F91-AE1E-E285E825C4D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40965" name="TextBox 2"/>
          <p:cNvSpPr txBox="1">
            <a:spLocks noChangeArrowheads="1"/>
          </p:cNvSpPr>
          <p:nvPr/>
        </p:nvSpPr>
        <p:spPr bwMode="auto">
          <a:xfrm>
            <a:off x="3082925" y="2743200"/>
            <a:ext cx="1147763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700"/>
              <a:t>= 0.30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Content Placeholder 1"/>
          <p:cNvSpPr>
            <a:spLocks noGrp="1"/>
          </p:cNvSpPr>
          <p:nvPr>
            <p:ph idx="1"/>
          </p:nvPr>
        </p:nvSpPr>
        <p:spPr>
          <a:xfrm>
            <a:off x="434975" y="14478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13.5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 Spreadsheet Model for Sklenka Skis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Implementing </a:t>
            </a:r>
            <a:r>
              <a:rPr lang="en-US" sz="3200" dirty="0">
                <a:ea typeface="+mj-ea"/>
                <a:cs typeface="+mj-cs"/>
              </a:rPr>
              <a:t>Linear Optimization </a:t>
            </a:r>
            <a:r>
              <a:rPr lang="en-US" sz="3200" dirty="0" smtClean="0">
                <a:ea typeface="+mj-ea"/>
                <a:cs typeface="+mj-cs"/>
              </a:rPr>
              <a:t>Models on Spreadsheets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1987" name="TextBox 5"/>
          <p:cNvSpPr txBox="1">
            <a:spLocks noChangeArrowheads="1"/>
          </p:cNvSpPr>
          <p:nvPr/>
        </p:nvSpPr>
        <p:spPr bwMode="auto">
          <a:xfrm>
            <a:off x="7856538" y="5545138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13.1</a:t>
            </a:r>
          </a:p>
        </p:txBody>
      </p:sp>
      <p:sp>
        <p:nvSpPr>
          <p:cNvPr id="4198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1989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12D3BEBE-D638-4616-9E67-B5722CE67AE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19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7838" y="2608263"/>
            <a:ext cx="3087687" cy="293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2608263"/>
            <a:ext cx="3167063" cy="293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2" name="TextBox 2"/>
          <p:cNvSpPr txBox="1">
            <a:spLocks noChangeArrowheads="1"/>
          </p:cNvSpPr>
          <p:nvPr/>
        </p:nvSpPr>
        <p:spPr bwMode="auto">
          <a:xfrm>
            <a:off x="381000" y="2971800"/>
            <a:ext cx="1196975" cy="12001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Decision </a:t>
            </a:r>
          </a:p>
          <a:p>
            <a:r>
              <a:rPr lang="en-US"/>
              <a:t>variables</a:t>
            </a:r>
          </a:p>
          <a:p>
            <a:r>
              <a:rPr lang="en-US"/>
              <a:t>(cells B14</a:t>
            </a:r>
          </a:p>
          <a:p>
            <a:r>
              <a:rPr lang="en-US"/>
              <a:t> and C14)</a:t>
            </a:r>
          </a:p>
        </p:txBody>
      </p:sp>
      <p:sp>
        <p:nvSpPr>
          <p:cNvPr id="41993" name="TextBox 12"/>
          <p:cNvSpPr txBox="1">
            <a:spLocks noChangeArrowheads="1"/>
          </p:cNvSpPr>
          <p:nvPr/>
        </p:nvSpPr>
        <p:spPr bwMode="auto">
          <a:xfrm>
            <a:off x="381000" y="4324350"/>
            <a:ext cx="1209675" cy="92551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Objective </a:t>
            </a:r>
          </a:p>
          <a:p>
            <a:r>
              <a:rPr lang="en-US"/>
              <a:t>value</a:t>
            </a:r>
          </a:p>
          <a:p>
            <a:r>
              <a:rPr lang="en-US"/>
              <a:t>(cell D22)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Content Placeholder 1"/>
          <p:cNvSpPr>
            <a:spLocks noGrp="1"/>
          </p:cNvSpPr>
          <p:nvPr>
            <p:ph idx="1"/>
          </p:nvPr>
        </p:nvSpPr>
        <p:spPr>
          <a:xfrm>
            <a:off x="434975" y="14478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13.5 (continued)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 Spreadsheet Model for Sklenka Skis</a:t>
            </a:r>
          </a:p>
          <a:p>
            <a:pPr>
              <a:buFont typeface="Wingdings 3" pitchFamily="-72" charset="2"/>
              <a:buNone/>
            </a:pPr>
            <a:r>
              <a:rPr lang="en-US" smtClean="0"/>
              <a:t>An alternative worksheet using SUMPRODUCT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Implementing </a:t>
            </a:r>
            <a:r>
              <a:rPr lang="en-US" sz="3200" dirty="0">
                <a:ea typeface="+mj-ea"/>
                <a:cs typeface="+mj-cs"/>
              </a:rPr>
              <a:t>Linear Optimization </a:t>
            </a:r>
            <a:r>
              <a:rPr lang="en-US" sz="3200" dirty="0" smtClean="0">
                <a:ea typeface="+mj-ea"/>
                <a:cs typeface="+mj-cs"/>
              </a:rPr>
              <a:t>Models on Spreadsheets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3011" name="TextBox 5"/>
          <p:cNvSpPr txBox="1">
            <a:spLocks noChangeArrowheads="1"/>
          </p:cNvSpPr>
          <p:nvPr/>
        </p:nvSpPr>
        <p:spPr bwMode="auto">
          <a:xfrm>
            <a:off x="2601913" y="5908675"/>
            <a:ext cx="1158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13.1</a:t>
            </a:r>
          </a:p>
        </p:txBody>
      </p:sp>
      <p:sp>
        <p:nvSpPr>
          <p:cNvPr id="4301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3013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B0677548-8DF7-46D4-A6E5-5CF1BF57887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30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7050" y="2895600"/>
            <a:ext cx="3249613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3048000"/>
            <a:ext cx="3905250" cy="2886075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cxnSp>
        <p:nvCxnSpPr>
          <p:cNvPr id="8" name="Straight Arrow Connector 7"/>
          <p:cNvCxnSpPr/>
          <p:nvPr/>
        </p:nvCxnSpPr>
        <p:spPr>
          <a:xfrm flipH="1">
            <a:off x="8072438" y="4956175"/>
            <a:ext cx="58102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8072438" y="5097463"/>
            <a:ext cx="58102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8072438" y="5810250"/>
            <a:ext cx="58102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 </a:t>
            </a:r>
            <a:r>
              <a:rPr lang="en-US" u="sng" dirty="0">
                <a:ea typeface="+mn-ea"/>
                <a:cs typeface="+mn-cs"/>
              </a:rPr>
              <a:t>feasible solution</a:t>
            </a:r>
            <a:r>
              <a:rPr lang="en-US" dirty="0">
                <a:ea typeface="+mn-ea"/>
                <a:cs typeface="+mn-cs"/>
              </a:rPr>
              <a:t> to an optimization problem is any solution that satisfies all </a:t>
            </a:r>
            <a:r>
              <a:rPr lang="en-US" dirty="0" smtClean="0">
                <a:ea typeface="+mn-ea"/>
                <a:cs typeface="+mn-cs"/>
              </a:rPr>
              <a:t>of the constraints.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</a:t>
            </a:r>
            <a:r>
              <a:rPr lang="en-US" u="sng" dirty="0" smtClean="0">
                <a:ea typeface="+mn-ea"/>
                <a:cs typeface="+mn-cs"/>
              </a:rPr>
              <a:t>optimal </a:t>
            </a:r>
            <a:r>
              <a:rPr lang="en-US" u="sng" dirty="0">
                <a:ea typeface="+mn-ea"/>
                <a:cs typeface="+mn-cs"/>
              </a:rPr>
              <a:t>solution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is the best of all the feasible solutions.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Software for determining optimal solutions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- </a:t>
            </a:r>
            <a:r>
              <a:rPr lang="en-US" i="1" u="sng" dirty="0" smtClean="0">
                <a:ea typeface="+mn-ea"/>
                <a:cs typeface="+mn-cs"/>
              </a:rPr>
              <a:t>Solver</a:t>
            </a:r>
            <a:r>
              <a:rPr lang="en-US" dirty="0" smtClean="0">
                <a:ea typeface="+mn-ea"/>
                <a:cs typeface="+mn-cs"/>
              </a:rPr>
              <a:t> is a free add-in packaged with Excel for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 solving optimization problems.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- </a:t>
            </a:r>
            <a:r>
              <a:rPr lang="en-US" i="1" u="sng" dirty="0" smtClean="0">
                <a:ea typeface="+mn-ea"/>
                <a:cs typeface="+mn-cs"/>
              </a:rPr>
              <a:t>Risk Solver</a:t>
            </a:r>
            <a:r>
              <a:rPr lang="en-US" dirty="0" smtClean="0">
                <a:ea typeface="+mn-ea"/>
                <a:cs typeface="+mn-cs"/>
              </a:rPr>
              <a:t> and </a:t>
            </a:r>
            <a:r>
              <a:rPr lang="en-US" i="1" u="sng" dirty="0" smtClean="0">
                <a:ea typeface="+mn-ea"/>
                <a:cs typeface="+mn-cs"/>
              </a:rPr>
              <a:t>Premium Solver</a:t>
            </a:r>
            <a:r>
              <a:rPr lang="en-US" i="1" dirty="0" smtClean="0">
                <a:ea typeface="+mn-ea"/>
                <a:cs typeface="+mn-cs"/>
              </a:rPr>
              <a:t>,</a:t>
            </a:r>
            <a:r>
              <a:rPr lang="en-US" dirty="0" smtClean="0">
                <a:ea typeface="+mn-ea"/>
                <a:cs typeface="+mn-cs"/>
              </a:rPr>
              <a:t> which 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 accompany the textbook, have better 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functionality</a:t>
            </a:r>
            <a:r>
              <a:rPr lang="en-US" dirty="0">
                <a:ea typeface="+mn-ea"/>
                <a:cs typeface="+mn-cs"/>
              </a:rPr>
              <a:t>, accuracy</a:t>
            </a:r>
            <a:r>
              <a:rPr lang="en-US" dirty="0" smtClean="0">
                <a:ea typeface="+mn-ea"/>
                <a:cs typeface="+mn-cs"/>
              </a:rPr>
              <a:t>, reporting, and interface.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Solving </a:t>
            </a:r>
            <a:r>
              <a:rPr lang="en-US" sz="3200" dirty="0">
                <a:ea typeface="+mj-ea"/>
                <a:cs typeface="+mj-cs"/>
              </a:rPr>
              <a:t>Linear Optimization </a:t>
            </a:r>
            <a:r>
              <a:rPr lang="en-US" sz="3200" dirty="0" smtClean="0">
                <a:ea typeface="+mj-ea"/>
                <a:cs typeface="+mj-cs"/>
              </a:rPr>
              <a:t>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403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4036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E9861AF5-AFD8-4650-9640-EF139A91726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Content Placeholder 1"/>
          <p:cNvSpPr>
            <a:spLocks noGrp="1"/>
          </p:cNvSpPr>
          <p:nvPr>
            <p:ph idx="1"/>
          </p:nvPr>
        </p:nvSpPr>
        <p:spPr>
          <a:xfrm>
            <a:off x="393700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13.6  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Using Standard </a:t>
            </a:r>
            <a:r>
              <a:rPr lang="en-US" i="1" u="sng" smtClean="0"/>
              <a:t>Solver</a:t>
            </a:r>
            <a:r>
              <a:rPr lang="en-US" u="sng" smtClean="0"/>
              <a:t>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for the SSC Problem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Solving </a:t>
            </a:r>
            <a:r>
              <a:rPr lang="en-US" sz="3200" dirty="0">
                <a:ea typeface="+mj-ea"/>
                <a:cs typeface="+mj-cs"/>
              </a:rPr>
              <a:t>Linear Optimization </a:t>
            </a:r>
            <a:r>
              <a:rPr lang="en-US" sz="3200" dirty="0" smtClean="0">
                <a:ea typeface="+mj-ea"/>
                <a:cs typeface="+mj-cs"/>
              </a:rPr>
              <a:t>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5059" name="TextBox 5"/>
          <p:cNvSpPr txBox="1">
            <a:spLocks noChangeArrowheads="1"/>
          </p:cNvSpPr>
          <p:nvPr/>
        </p:nvSpPr>
        <p:spPr bwMode="auto">
          <a:xfrm>
            <a:off x="8029575" y="59436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13.2</a:t>
            </a:r>
          </a:p>
        </p:txBody>
      </p:sp>
      <p:sp>
        <p:nvSpPr>
          <p:cNvPr id="4506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5061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557D7BA4-02D9-4D58-98CB-842364AC64A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50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0" y="1295400"/>
            <a:ext cx="4562475" cy="461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3" name="TextBox 7"/>
          <p:cNvSpPr txBox="1">
            <a:spLocks noChangeArrowheads="1"/>
          </p:cNvSpPr>
          <p:nvPr/>
        </p:nvSpPr>
        <p:spPr bwMode="auto">
          <a:xfrm>
            <a:off x="2684463" y="5842000"/>
            <a:ext cx="1158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13.1</a:t>
            </a:r>
          </a:p>
        </p:txBody>
      </p:sp>
      <p:pic>
        <p:nvPicPr>
          <p:cNvPr id="4506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828925"/>
            <a:ext cx="3249613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1475" y="1406525"/>
            <a:ext cx="8229600" cy="4841875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13.6 (continued)  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Using Standard </a:t>
            </a:r>
            <a:r>
              <a:rPr lang="en-US" i="1" u="sng" dirty="0" smtClean="0">
                <a:ea typeface="+mn-ea"/>
                <a:cs typeface="+mn-cs"/>
              </a:rPr>
              <a:t>Solver</a:t>
            </a:r>
            <a:r>
              <a:rPr lang="en-US" u="sng" dirty="0" smtClean="0">
                <a:ea typeface="+mn-ea"/>
                <a:cs typeface="+mn-cs"/>
              </a:rPr>
              <a:t> for the SSC Problem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Data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Solver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Set Objective: </a:t>
            </a:r>
            <a:r>
              <a:rPr lang="en-US" dirty="0" smtClean="0">
                <a:ea typeface="+mn-ea"/>
                <a:cs typeface="+mn-cs"/>
              </a:rPr>
              <a:t>D22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To</a:t>
            </a:r>
            <a:r>
              <a:rPr lang="en-US" dirty="0" smtClean="0">
                <a:ea typeface="+mn-ea"/>
                <a:cs typeface="+mn-cs"/>
              </a:rPr>
              <a:t>: Max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By Changing Variable Cells: </a:t>
            </a:r>
            <a:r>
              <a:rPr lang="en-US" dirty="0" smtClean="0">
                <a:ea typeface="+mn-ea"/>
                <a:cs typeface="+mn-cs"/>
              </a:rPr>
              <a:t>B14:C14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Add Constraints: </a:t>
            </a:r>
            <a:r>
              <a:rPr lang="en-US" dirty="0" smtClean="0">
                <a:ea typeface="+mn-ea"/>
                <a:cs typeface="+mn-cs"/>
              </a:rPr>
              <a:t>D15:D16 </a:t>
            </a:r>
            <a:r>
              <a:rPr lang="en-US" dirty="0">
                <a:ea typeface="+mn-ea"/>
                <a:cs typeface="+mn-cs"/>
              </a:rPr>
              <a:t>≤ D6:D7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                                     D19 ≥ </a:t>
            </a:r>
            <a:r>
              <a:rPr lang="en-US" dirty="0" smtClean="0">
                <a:ea typeface="+mn-ea"/>
                <a:cs typeface="+mn-cs"/>
              </a:rPr>
              <a:t>0</a:t>
            </a: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Make Unconstrained Variables Non-Negative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Select a Solving Method: </a:t>
            </a:r>
            <a:r>
              <a:rPr lang="en-US" dirty="0" smtClean="0">
                <a:ea typeface="+mn-ea"/>
                <a:cs typeface="+mn-cs"/>
              </a:rPr>
              <a:t>Simplex LP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Solving </a:t>
            </a:r>
            <a:r>
              <a:rPr lang="en-US" sz="3200" dirty="0">
                <a:ea typeface="+mj-ea"/>
                <a:cs typeface="+mj-cs"/>
              </a:rPr>
              <a:t>Linear Optimization </a:t>
            </a:r>
            <a:r>
              <a:rPr lang="en-US" sz="3200" dirty="0" smtClean="0">
                <a:ea typeface="+mj-ea"/>
                <a:cs typeface="+mj-cs"/>
              </a:rPr>
              <a:t>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6083" name="TextBox 5"/>
          <p:cNvSpPr txBox="1">
            <a:spLocks noChangeArrowheads="1"/>
          </p:cNvSpPr>
          <p:nvPr/>
        </p:nvSpPr>
        <p:spPr bwMode="auto">
          <a:xfrm>
            <a:off x="7629525" y="38354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13.3</a:t>
            </a:r>
          </a:p>
        </p:txBody>
      </p:sp>
      <p:sp>
        <p:nvSpPr>
          <p:cNvPr id="4608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6085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BE0E11BC-BC1A-43A7-ABDA-B9BFCB66D9A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60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2286000"/>
            <a:ext cx="3995738" cy="154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13.6 (continued)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Using Standard </a:t>
            </a:r>
            <a:r>
              <a:rPr lang="en-US" i="1" u="sng" smtClean="0"/>
              <a:t>Solver</a:t>
            </a:r>
            <a:r>
              <a:rPr lang="en-US" u="sng" smtClean="0"/>
              <a:t> for the SSC Problem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Solving </a:t>
            </a:r>
            <a:r>
              <a:rPr lang="en-US" sz="3200" dirty="0">
                <a:ea typeface="+mj-ea"/>
                <a:cs typeface="+mj-cs"/>
              </a:rPr>
              <a:t>Linear Optimization </a:t>
            </a:r>
            <a:r>
              <a:rPr lang="en-US" sz="3200" dirty="0" smtClean="0">
                <a:ea typeface="+mj-ea"/>
                <a:cs typeface="+mj-cs"/>
              </a:rPr>
              <a:t>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7107" name="TextBox 5"/>
          <p:cNvSpPr txBox="1">
            <a:spLocks noChangeArrowheads="1"/>
          </p:cNvSpPr>
          <p:nvPr/>
        </p:nvSpPr>
        <p:spPr bwMode="auto">
          <a:xfrm>
            <a:off x="6962775" y="59436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13.4</a:t>
            </a:r>
          </a:p>
        </p:txBody>
      </p:sp>
      <p:sp>
        <p:nvSpPr>
          <p:cNvPr id="4710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7109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B3FE2512-FAEF-4DED-A3CB-41DD24FE037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71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2333625"/>
            <a:ext cx="4667250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1" name="TextBox 2"/>
          <p:cNvSpPr txBox="1">
            <a:spLocks noChangeArrowheads="1"/>
          </p:cNvSpPr>
          <p:nvPr/>
        </p:nvSpPr>
        <p:spPr bwMode="auto">
          <a:xfrm>
            <a:off x="762000" y="2438400"/>
            <a:ext cx="1949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Selecting </a:t>
            </a:r>
          </a:p>
          <a:p>
            <a:r>
              <a:rPr lang="en-US" sz="2000" i="1"/>
              <a:t>Outline Reports</a:t>
            </a:r>
          </a:p>
          <a:p>
            <a:r>
              <a:rPr lang="en-US" sz="2000"/>
              <a:t>will produce 3</a:t>
            </a:r>
          </a:p>
          <a:p>
            <a:r>
              <a:rPr lang="en-US" sz="2000"/>
              <a:t>output reports.</a:t>
            </a:r>
          </a:p>
        </p:txBody>
      </p:sp>
      <p:sp>
        <p:nvSpPr>
          <p:cNvPr id="4" name="Oval 3"/>
          <p:cNvSpPr/>
          <p:nvPr/>
        </p:nvSpPr>
        <p:spPr>
          <a:xfrm>
            <a:off x="6172200" y="3932238"/>
            <a:ext cx="1143000" cy="33496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9698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5DBB4F5B-EB65-45AC-8B01-47D2A103062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0" y="0"/>
            <a:ext cx="913765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Content Placeholder 1"/>
          <p:cNvSpPr>
            <a:spLocks noGrp="1"/>
          </p:cNvSpPr>
          <p:nvPr>
            <p:ph idx="1"/>
          </p:nvPr>
        </p:nvSpPr>
        <p:spPr>
          <a:xfrm>
            <a:off x="479425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13.6 (continued)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Using Standard </a:t>
            </a:r>
            <a:r>
              <a:rPr lang="en-US" i="1" u="sng" smtClean="0"/>
              <a:t>Solver</a:t>
            </a:r>
            <a:r>
              <a:rPr lang="en-US" u="sng" smtClean="0"/>
              <a:t> for the SSC Problem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Solving </a:t>
            </a:r>
            <a:r>
              <a:rPr lang="en-US" sz="3200" dirty="0">
                <a:ea typeface="+mj-ea"/>
                <a:cs typeface="+mj-cs"/>
              </a:rPr>
              <a:t>Linear Optimization </a:t>
            </a:r>
            <a:r>
              <a:rPr lang="en-US" sz="3200" dirty="0" smtClean="0">
                <a:ea typeface="+mj-ea"/>
                <a:cs typeface="+mj-cs"/>
              </a:rPr>
              <a:t>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8131" name="TextBox 5"/>
          <p:cNvSpPr txBox="1">
            <a:spLocks noChangeArrowheads="1"/>
          </p:cNvSpPr>
          <p:nvPr/>
        </p:nvSpPr>
        <p:spPr bwMode="auto">
          <a:xfrm>
            <a:off x="4257675" y="6157913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13.5</a:t>
            </a:r>
          </a:p>
        </p:txBody>
      </p:sp>
      <p:sp>
        <p:nvSpPr>
          <p:cNvPr id="4813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8133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7992DF6C-E009-4B58-9CF4-EFEB067F20B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262188"/>
            <a:ext cx="4095750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19800" y="2624138"/>
            <a:ext cx="1981200" cy="65087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Optimal Solution to </a:t>
            </a:r>
            <a:r>
              <a:rPr lang="en-US" dirty="0" err="1">
                <a:latin typeface="+mn-lt"/>
                <a:ea typeface="+mn-ea"/>
                <a:cs typeface="+mn-cs"/>
              </a:rPr>
              <a:t>Sklenka</a:t>
            </a:r>
            <a:r>
              <a:rPr lang="en-US" dirty="0">
                <a:latin typeface="+mn-lt"/>
                <a:ea typeface="+mn-ea"/>
                <a:cs typeface="+mn-cs"/>
              </a:rPr>
              <a:t> Skis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30913" y="3505200"/>
            <a:ext cx="1981200" cy="376238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Profit = $945/day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30913" y="4073525"/>
            <a:ext cx="1981200" cy="65087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 err="1">
                <a:latin typeface="+mn-lt"/>
                <a:ea typeface="+mn-ea"/>
                <a:cs typeface="+mn-cs"/>
              </a:rPr>
              <a:t>Jordanelle</a:t>
            </a:r>
            <a:r>
              <a:rPr lang="en-US" dirty="0">
                <a:latin typeface="+mn-lt"/>
                <a:ea typeface="+mn-ea"/>
                <a:cs typeface="+mn-cs"/>
              </a:rPr>
              <a:t> = 5.25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 err="1">
                <a:latin typeface="+mn-lt"/>
                <a:ea typeface="+mn-ea"/>
                <a:cs typeface="+mn-cs"/>
              </a:rPr>
              <a:t>Deercrest</a:t>
            </a:r>
            <a:r>
              <a:rPr lang="en-US" dirty="0">
                <a:latin typeface="+mn-lt"/>
                <a:ea typeface="+mn-ea"/>
                <a:cs typeface="+mn-cs"/>
              </a:rPr>
              <a:t> = 10.5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13.6 (continued)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Using Standard </a:t>
            </a:r>
            <a:r>
              <a:rPr lang="en-US" i="1" u="sng" smtClean="0"/>
              <a:t>Solver</a:t>
            </a:r>
            <a:r>
              <a:rPr lang="en-US" u="sng" smtClean="0"/>
              <a:t> for the SSC Problem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Solving </a:t>
            </a:r>
            <a:r>
              <a:rPr lang="en-US" sz="3200" dirty="0">
                <a:ea typeface="+mj-ea"/>
                <a:cs typeface="+mj-cs"/>
              </a:rPr>
              <a:t>Linear Optimization </a:t>
            </a:r>
            <a:r>
              <a:rPr lang="en-US" sz="3200" dirty="0" smtClean="0">
                <a:ea typeface="+mj-ea"/>
                <a:cs typeface="+mj-cs"/>
              </a:rPr>
              <a:t>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4915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9156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66F762FA-6091-46E8-ACD7-D0D7576BF22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71800" y="2209800"/>
            <a:ext cx="3505200" cy="376238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Answer Report for </a:t>
            </a:r>
            <a:r>
              <a:rPr lang="en-US" dirty="0" err="1">
                <a:latin typeface="+mn-lt"/>
                <a:ea typeface="+mn-ea"/>
                <a:cs typeface="+mn-cs"/>
              </a:rPr>
              <a:t>Sklenka</a:t>
            </a:r>
            <a:r>
              <a:rPr lang="en-US" dirty="0">
                <a:latin typeface="+mn-lt"/>
                <a:ea typeface="+mn-ea"/>
                <a:cs typeface="+mn-cs"/>
              </a:rPr>
              <a:t> Skis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601913"/>
            <a:ext cx="5321300" cy="3513137"/>
          </a:xfrm>
          <a:prstGeom prst="rect">
            <a:avLst/>
          </a:prstGeom>
          <a:noFill/>
          <a:ln w="508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Content Placeholder 1"/>
          <p:cNvSpPr>
            <a:spLocks noGrp="1"/>
          </p:cNvSpPr>
          <p:nvPr>
            <p:ph idx="1"/>
          </p:nvPr>
        </p:nvSpPr>
        <p:spPr>
          <a:xfrm>
            <a:off x="479425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13.6 (continued)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Using Standard </a:t>
            </a:r>
            <a:r>
              <a:rPr lang="en-US" i="1" u="sng" smtClean="0"/>
              <a:t>Solver</a:t>
            </a:r>
            <a:r>
              <a:rPr lang="en-US" u="sng" smtClean="0"/>
              <a:t> for the SSC Problem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Solving </a:t>
            </a:r>
            <a:r>
              <a:rPr lang="en-US" sz="3200" dirty="0">
                <a:ea typeface="+mj-ea"/>
                <a:cs typeface="+mj-cs"/>
              </a:rPr>
              <a:t>Linear Optimization </a:t>
            </a:r>
            <a:r>
              <a:rPr lang="en-US" sz="3200" dirty="0" smtClean="0">
                <a:ea typeface="+mj-ea"/>
                <a:cs typeface="+mj-cs"/>
              </a:rPr>
              <a:t>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017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0180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BC028CB9-AAB5-44A2-8986-D6E77C67211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0800" y="2438400"/>
            <a:ext cx="3733800" cy="376238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Sensitivity Report for </a:t>
            </a:r>
            <a:r>
              <a:rPr lang="en-US" dirty="0" err="1">
                <a:latin typeface="+mn-lt"/>
                <a:ea typeface="+mn-ea"/>
                <a:cs typeface="+mn-cs"/>
              </a:rPr>
              <a:t>Sklenka</a:t>
            </a:r>
            <a:r>
              <a:rPr lang="en-US" dirty="0">
                <a:latin typeface="+mn-lt"/>
                <a:ea typeface="+mn-ea"/>
                <a:cs typeface="+mn-cs"/>
              </a:rPr>
              <a:t> Skis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9800" y="2808288"/>
            <a:ext cx="7213600" cy="3286125"/>
          </a:xfrm>
          <a:prstGeom prst="rect">
            <a:avLst/>
          </a:prstGeom>
          <a:noFill/>
          <a:ln w="508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Content Placeholder 1"/>
          <p:cNvSpPr>
            <a:spLocks noGrp="1"/>
          </p:cNvSpPr>
          <p:nvPr>
            <p:ph idx="1"/>
          </p:nvPr>
        </p:nvSpPr>
        <p:spPr>
          <a:xfrm>
            <a:off x="479425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13.6 (continued)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Using Standard </a:t>
            </a:r>
            <a:r>
              <a:rPr lang="en-US" i="1" u="sng" smtClean="0"/>
              <a:t>Solver</a:t>
            </a:r>
            <a:r>
              <a:rPr lang="en-US" u="sng" smtClean="0"/>
              <a:t> for the SSC Problem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Solving </a:t>
            </a:r>
            <a:r>
              <a:rPr lang="en-US" sz="3200" dirty="0">
                <a:ea typeface="+mj-ea"/>
                <a:cs typeface="+mj-cs"/>
              </a:rPr>
              <a:t>Linear Optimization </a:t>
            </a:r>
            <a:r>
              <a:rPr lang="en-US" sz="3200" dirty="0" smtClean="0">
                <a:ea typeface="+mj-ea"/>
                <a:cs typeface="+mj-cs"/>
              </a:rPr>
              <a:t>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120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1204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09CC1016-B11E-47E8-9535-FA201930777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0800" y="2438400"/>
            <a:ext cx="3733800" cy="376238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Limits Report for </a:t>
            </a:r>
            <a:r>
              <a:rPr lang="en-US" dirty="0" err="1">
                <a:latin typeface="+mn-lt"/>
                <a:ea typeface="+mn-ea"/>
                <a:cs typeface="+mn-cs"/>
              </a:rPr>
              <a:t>Sklenka</a:t>
            </a:r>
            <a:r>
              <a:rPr lang="en-US" dirty="0">
                <a:latin typeface="+mn-lt"/>
                <a:ea typeface="+mn-ea"/>
                <a:cs typeface="+mn-cs"/>
              </a:rPr>
              <a:t> Skis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808288"/>
            <a:ext cx="7696200" cy="3214687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Content Placeholder 1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13.7  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Using </a:t>
            </a:r>
            <a:r>
              <a:rPr lang="en-US" i="1" u="sng" smtClean="0"/>
              <a:t>Premium</a:t>
            </a:r>
            <a:r>
              <a:rPr lang="en-US" u="sng" smtClean="0"/>
              <a:t> </a:t>
            </a:r>
            <a:r>
              <a:rPr lang="en-US" i="1" u="sng" smtClean="0"/>
              <a:t>Solver</a:t>
            </a:r>
            <a:r>
              <a:rPr lang="en-US" u="sng" smtClean="0"/>
              <a:t> for the SSC Problem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Solving </a:t>
            </a:r>
            <a:r>
              <a:rPr lang="en-US" sz="3200" dirty="0">
                <a:ea typeface="+mj-ea"/>
                <a:cs typeface="+mj-cs"/>
              </a:rPr>
              <a:t>Linear Optimization </a:t>
            </a:r>
            <a:r>
              <a:rPr lang="en-US" sz="3200" dirty="0" smtClean="0">
                <a:ea typeface="+mj-ea"/>
                <a:cs typeface="+mj-cs"/>
              </a:rPr>
              <a:t>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222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2228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B093DE03-799B-4708-BBF8-21ED38C59D7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2229" name="TextBox 2"/>
          <p:cNvSpPr txBox="1">
            <a:spLocks noChangeArrowheads="1"/>
          </p:cNvSpPr>
          <p:nvPr/>
        </p:nvSpPr>
        <p:spPr bwMode="auto">
          <a:xfrm>
            <a:off x="990600" y="2311400"/>
            <a:ext cx="2916238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Add-Ins</a:t>
            </a:r>
          </a:p>
          <a:p>
            <a:r>
              <a:rPr lang="en-US" i="1"/>
              <a:t>Premium Solver</a:t>
            </a:r>
          </a:p>
          <a:p>
            <a:r>
              <a:rPr lang="en-US" i="1"/>
              <a:t>Objective</a:t>
            </a:r>
          </a:p>
          <a:p>
            <a:r>
              <a:rPr lang="en-US" i="1"/>
              <a:t>   Add:</a:t>
            </a:r>
            <a:r>
              <a:rPr lang="en-US"/>
              <a:t>  D22  (Max)</a:t>
            </a:r>
          </a:p>
          <a:p>
            <a:r>
              <a:rPr lang="en-US" i="1"/>
              <a:t>Variables - Normal</a:t>
            </a:r>
          </a:p>
          <a:p>
            <a:r>
              <a:rPr lang="en-US" i="1"/>
              <a:t>   Add:  </a:t>
            </a:r>
            <a:r>
              <a:rPr lang="en-US"/>
              <a:t>D15:D16 ≤ D6:D7</a:t>
            </a:r>
          </a:p>
          <a:p>
            <a:r>
              <a:rPr lang="en-US" i="1"/>
              <a:t>Constraints - Normal</a:t>
            </a:r>
          </a:p>
          <a:p>
            <a:r>
              <a:rPr lang="en-US" i="1"/>
              <a:t>   Add:  </a:t>
            </a:r>
            <a:r>
              <a:rPr lang="en-US"/>
              <a:t>D19 ≥ 0</a:t>
            </a:r>
          </a:p>
          <a:p>
            <a:r>
              <a:rPr lang="en-US" i="1"/>
              <a:t>Make Unconstrained </a:t>
            </a:r>
          </a:p>
          <a:p>
            <a:r>
              <a:rPr lang="en-US" i="1"/>
              <a:t>     Variables Non-Negative</a:t>
            </a:r>
          </a:p>
          <a:p>
            <a:r>
              <a:rPr lang="en-US" i="1"/>
              <a:t>Select a Solving Method: </a:t>
            </a:r>
          </a:p>
          <a:p>
            <a:r>
              <a:rPr lang="en-US" i="1"/>
              <a:t>     </a:t>
            </a:r>
            <a:r>
              <a:rPr lang="en-US"/>
              <a:t>Standard LP/Quadratic</a:t>
            </a:r>
          </a:p>
        </p:txBody>
      </p:sp>
      <p:grpSp>
        <p:nvGrpSpPr>
          <p:cNvPr id="52230" name="Group 6"/>
          <p:cNvGrpSpPr>
            <a:grpSpLocks/>
          </p:cNvGrpSpPr>
          <p:nvPr/>
        </p:nvGrpSpPr>
        <p:grpSpPr bwMode="auto">
          <a:xfrm>
            <a:off x="4176713" y="2270125"/>
            <a:ext cx="3771900" cy="3967163"/>
            <a:chOff x="4857396" y="2340057"/>
            <a:chExt cx="3772598" cy="3967469"/>
          </a:xfrm>
        </p:grpSpPr>
        <p:sp>
          <p:nvSpPr>
            <p:cNvPr id="52231" name="TextBox 5"/>
            <p:cNvSpPr txBox="1">
              <a:spLocks noChangeArrowheads="1"/>
            </p:cNvSpPr>
            <p:nvPr/>
          </p:nvSpPr>
          <p:spPr bwMode="auto">
            <a:xfrm>
              <a:off x="7577286" y="6063032"/>
              <a:ext cx="827241" cy="244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Figure 13.6</a:t>
              </a:r>
            </a:p>
          </p:txBody>
        </p:sp>
        <p:pic>
          <p:nvPicPr>
            <p:cNvPr id="5223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029199" y="2634181"/>
              <a:ext cx="3471863" cy="3417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233" name="TextBox 3"/>
            <p:cNvSpPr txBox="1">
              <a:spLocks noChangeArrowheads="1"/>
            </p:cNvSpPr>
            <p:nvPr/>
          </p:nvSpPr>
          <p:spPr bwMode="auto">
            <a:xfrm>
              <a:off x="4857396" y="2340057"/>
              <a:ext cx="3772598" cy="304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Parameter dialog box before making changes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13.7 (continued)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Using Premium </a:t>
            </a:r>
            <a:r>
              <a:rPr lang="en-US" i="1" u="sng" smtClean="0"/>
              <a:t>Solver</a:t>
            </a:r>
            <a:r>
              <a:rPr lang="en-US" u="sng" smtClean="0"/>
              <a:t> for the SSC Problem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Solving </a:t>
            </a:r>
            <a:r>
              <a:rPr lang="en-US" sz="3200" dirty="0">
                <a:ea typeface="+mj-ea"/>
                <a:cs typeface="+mj-cs"/>
              </a:rPr>
              <a:t>Linear Optimization </a:t>
            </a:r>
            <a:r>
              <a:rPr lang="en-US" sz="3200" dirty="0" smtClean="0">
                <a:ea typeface="+mj-ea"/>
                <a:cs typeface="+mj-cs"/>
              </a:rPr>
              <a:t>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3251" name="TextBox 5"/>
          <p:cNvSpPr txBox="1">
            <a:spLocks noChangeArrowheads="1"/>
          </p:cNvSpPr>
          <p:nvPr/>
        </p:nvSpPr>
        <p:spPr bwMode="auto">
          <a:xfrm>
            <a:off x="5621338" y="6073775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13.7</a:t>
            </a:r>
          </a:p>
        </p:txBody>
      </p:sp>
      <p:sp>
        <p:nvSpPr>
          <p:cNvPr id="5325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3253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FFC2DC91-530D-4313-9246-D4954C0C641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32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2057400"/>
            <a:ext cx="3630613" cy="401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5" name="TextBox 7"/>
          <p:cNvSpPr txBox="1">
            <a:spLocks noChangeArrowheads="1"/>
          </p:cNvSpPr>
          <p:nvPr/>
        </p:nvSpPr>
        <p:spPr bwMode="auto">
          <a:xfrm>
            <a:off x="1143000" y="2884488"/>
            <a:ext cx="1401763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Completed parameter dialog box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4525963"/>
          </a:xfrm>
        </p:spPr>
        <p:txBody>
          <a:bodyPr>
            <a:normAutofit/>
          </a:bodyPr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13.8 Interpreting the SSC Answer Report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Solving </a:t>
            </a:r>
            <a:r>
              <a:rPr lang="en-US" sz="3200" dirty="0">
                <a:ea typeface="+mj-ea"/>
                <a:cs typeface="+mj-cs"/>
              </a:rPr>
              <a:t>Linear Optimization </a:t>
            </a:r>
            <a:r>
              <a:rPr lang="en-US" sz="3200" dirty="0" smtClean="0">
                <a:ea typeface="+mj-ea"/>
                <a:cs typeface="+mj-cs"/>
              </a:rPr>
              <a:t>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4275" name="TextBox 5"/>
          <p:cNvSpPr txBox="1">
            <a:spLocks noChangeArrowheads="1"/>
          </p:cNvSpPr>
          <p:nvPr/>
        </p:nvSpPr>
        <p:spPr bwMode="auto">
          <a:xfrm>
            <a:off x="7546975" y="408305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13.8</a:t>
            </a:r>
          </a:p>
        </p:txBody>
      </p:sp>
      <p:sp>
        <p:nvSpPr>
          <p:cNvPr id="5427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4277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A79E6A07-5D7E-4922-B3D1-1963DDE4565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42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1838" y="1536700"/>
            <a:ext cx="5567362" cy="27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9" name="TextBox 2"/>
          <p:cNvSpPr txBox="1">
            <a:spLocks noChangeArrowheads="1"/>
          </p:cNvSpPr>
          <p:nvPr/>
        </p:nvSpPr>
        <p:spPr bwMode="auto">
          <a:xfrm>
            <a:off x="1824038" y="5181600"/>
            <a:ext cx="5745162" cy="9255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Binding constraints have 0 slack (cell value = RHS).</a:t>
            </a:r>
          </a:p>
          <a:p>
            <a:r>
              <a:rPr lang="en-US"/>
              <a:t>   No excess finishing hours</a:t>
            </a:r>
          </a:p>
          <a:p>
            <a:r>
              <a:rPr lang="en-US"/>
              <a:t>   No excess market mix of Deercrest skis</a:t>
            </a:r>
          </a:p>
        </p:txBody>
      </p:sp>
      <p:sp>
        <p:nvSpPr>
          <p:cNvPr id="54280" name="TextBox 9"/>
          <p:cNvSpPr txBox="1">
            <a:spLocks noChangeArrowheads="1"/>
          </p:cNvSpPr>
          <p:nvPr/>
        </p:nvSpPr>
        <p:spPr bwMode="auto">
          <a:xfrm>
            <a:off x="1824038" y="4389438"/>
            <a:ext cx="5654675" cy="6508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Not Binding constraints have slack (cell value </a:t>
            </a:r>
            <a:r>
              <a:rPr lang="en-US">
                <a:latin typeface="Cambria Math" charset="0"/>
                <a:ea typeface="Cambria Math" charset="0"/>
                <a:cs typeface="Cambria Math" charset="0"/>
              </a:rPr>
              <a:t>≠</a:t>
            </a:r>
            <a:r>
              <a:rPr lang="en-US"/>
              <a:t> RHS).</a:t>
            </a:r>
          </a:p>
          <a:p>
            <a:r>
              <a:rPr lang="en-US"/>
              <a:t>   We have 23.625 excess finishing hours.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78575" y="3581400"/>
            <a:ext cx="1168400" cy="74771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914400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13.8 </a:t>
            </a:r>
            <a:r>
              <a:rPr lang="en-US" u="sng" dirty="0" smtClean="0">
                <a:ea typeface="+mn-ea"/>
                <a:cs typeface="+mn-cs"/>
              </a:rPr>
              <a:t>(continued) </a:t>
            </a:r>
            <a:r>
              <a:rPr lang="en-US" u="sng" dirty="0">
                <a:ea typeface="+mn-ea"/>
                <a:cs typeface="+mn-cs"/>
              </a:rPr>
              <a:t>Interpreting the SSC Answer Report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Building Linear Optimization Models</a:t>
            </a:r>
          </a:p>
        </p:txBody>
      </p:sp>
      <p:sp>
        <p:nvSpPr>
          <p:cNvPr id="5529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5300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06B6E57E-34E3-49E6-9C5E-348944E00E9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2254250"/>
            <a:ext cx="5662613" cy="202406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pPr marL="109728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Maximize profit = 50 </a:t>
            </a:r>
            <a:r>
              <a:rPr lang="en-US" i="1" dirty="0" err="1">
                <a:latin typeface="+mn-lt"/>
                <a:ea typeface="+mn-ea"/>
                <a:cs typeface="+mn-cs"/>
              </a:rPr>
              <a:t>Jordanelle</a:t>
            </a:r>
            <a:r>
              <a:rPr lang="en-US" dirty="0">
                <a:latin typeface="+mn-lt"/>
                <a:ea typeface="+mn-ea"/>
                <a:cs typeface="+mn-cs"/>
              </a:rPr>
              <a:t> + 65 </a:t>
            </a:r>
            <a:r>
              <a:rPr lang="en-US" i="1" dirty="0" err="1">
                <a:latin typeface="+mn-lt"/>
                <a:ea typeface="+mn-ea"/>
                <a:cs typeface="+mn-cs"/>
              </a:rPr>
              <a:t>Deercrest</a:t>
            </a:r>
            <a:endParaRPr lang="en-US" dirty="0">
              <a:latin typeface="+mn-lt"/>
              <a:ea typeface="+mn-ea"/>
              <a:cs typeface="+mn-cs"/>
            </a:endParaRPr>
          </a:p>
          <a:p>
            <a:pPr marL="10972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                           3.5 </a:t>
            </a:r>
            <a:r>
              <a:rPr lang="en-US" i="1" dirty="0" err="1">
                <a:latin typeface="+mn-lt"/>
                <a:ea typeface="+mn-ea"/>
                <a:cs typeface="+mn-cs"/>
              </a:rPr>
              <a:t>Jordanelle</a:t>
            </a:r>
            <a:r>
              <a:rPr lang="en-US" dirty="0">
                <a:latin typeface="+mn-lt"/>
                <a:ea typeface="+mn-ea"/>
                <a:cs typeface="+mn-cs"/>
              </a:rPr>
              <a:t> + 4 </a:t>
            </a:r>
            <a:r>
              <a:rPr lang="en-US" i="1" dirty="0" err="1">
                <a:latin typeface="+mn-lt"/>
                <a:ea typeface="+mn-ea"/>
                <a:cs typeface="+mn-cs"/>
              </a:rPr>
              <a:t>Deercrest</a:t>
            </a:r>
            <a:r>
              <a:rPr lang="en-US" dirty="0">
                <a:latin typeface="+mn-lt"/>
                <a:ea typeface="+mn-ea"/>
                <a:cs typeface="+mn-cs"/>
              </a:rPr>
              <a:t> ≤ 84</a:t>
            </a:r>
          </a:p>
          <a:p>
            <a:pPr marL="10972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                           1 </a:t>
            </a:r>
            <a:r>
              <a:rPr lang="en-US" i="1" dirty="0" err="1">
                <a:latin typeface="+mn-lt"/>
                <a:ea typeface="+mn-ea"/>
                <a:cs typeface="+mn-cs"/>
              </a:rPr>
              <a:t>Jordanelle</a:t>
            </a:r>
            <a:r>
              <a:rPr lang="en-US" dirty="0">
                <a:latin typeface="+mn-lt"/>
                <a:ea typeface="+mn-ea"/>
                <a:cs typeface="+mn-cs"/>
              </a:rPr>
              <a:t> + 1.5 </a:t>
            </a:r>
            <a:r>
              <a:rPr lang="en-US" i="1" dirty="0" err="1">
                <a:latin typeface="+mn-lt"/>
                <a:ea typeface="+mn-ea"/>
                <a:cs typeface="+mn-cs"/>
              </a:rPr>
              <a:t>Deercrest</a:t>
            </a:r>
            <a:r>
              <a:rPr lang="en-US" dirty="0">
                <a:latin typeface="+mn-lt"/>
                <a:ea typeface="+mn-ea"/>
                <a:cs typeface="+mn-cs"/>
              </a:rPr>
              <a:t> ≤ 21</a:t>
            </a:r>
          </a:p>
          <a:p>
            <a:pPr marL="10972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ambria Math"/>
                <a:ea typeface="Cambria Math"/>
                <a:cs typeface="+mn-cs"/>
              </a:rPr>
              <a:t>                                  −</a:t>
            </a:r>
            <a:r>
              <a:rPr lang="en-US" dirty="0">
                <a:latin typeface="+mn-lt"/>
                <a:ea typeface="+mn-ea"/>
                <a:cs typeface="+mn-cs"/>
              </a:rPr>
              <a:t>2 </a:t>
            </a:r>
            <a:r>
              <a:rPr lang="en-US" i="1" dirty="0" err="1">
                <a:latin typeface="+mn-lt"/>
                <a:ea typeface="+mn-ea"/>
                <a:cs typeface="+mn-cs"/>
              </a:rPr>
              <a:t>Jordanelle</a:t>
            </a:r>
            <a:r>
              <a:rPr lang="en-US" dirty="0">
                <a:latin typeface="+mn-lt"/>
                <a:ea typeface="+mn-ea"/>
                <a:cs typeface="+mn-cs"/>
              </a:rPr>
              <a:t> + 1 </a:t>
            </a:r>
            <a:r>
              <a:rPr lang="en-US" i="1" dirty="0" err="1">
                <a:latin typeface="+mn-lt"/>
                <a:ea typeface="+mn-ea"/>
                <a:cs typeface="+mn-cs"/>
              </a:rPr>
              <a:t>Deercrest</a:t>
            </a:r>
            <a:r>
              <a:rPr lang="en-US" dirty="0">
                <a:latin typeface="+mn-lt"/>
                <a:ea typeface="+mn-ea"/>
                <a:cs typeface="+mn-cs"/>
              </a:rPr>
              <a:t> ≤ 0</a:t>
            </a:r>
          </a:p>
          <a:p>
            <a:pPr marL="10972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                                </a:t>
            </a:r>
            <a:r>
              <a:rPr lang="en-US" i="1" dirty="0" err="1">
                <a:latin typeface="+mn-lt"/>
                <a:ea typeface="+mn-ea"/>
                <a:cs typeface="+mn-cs"/>
              </a:rPr>
              <a:t>Jordanelle</a:t>
            </a:r>
            <a:r>
              <a:rPr lang="en-US" dirty="0">
                <a:latin typeface="+mn-lt"/>
                <a:ea typeface="+mn-ea"/>
                <a:cs typeface="+mn-cs"/>
              </a:rPr>
              <a:t>                         ≥ 0</a:t>
            </a:r>
          </a:p>
          <a:p>
            <a:pPr marL="10972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                                                         </a:t>
            </a:r>
            <a:r>
              <a:rPr lang="en-US" i="1" dirty="0" err="1">
                <a:latin typeface="+mn-lt"/>
                <a:ea typeface="+mn-ea"/>
                <a:cs typeface="+mn-cs"/>
              </a:rPr>
              <a:t>Deercrest</a:t>
            </a:r>
            <a:r>
              <a:rPr lang="en-US" dirty="0">
                <a:latin typeface="+mn-lt"/>
                <a:ea typeface="+mn-ea"/>
                <a:cs typeface="+mn-cs"/>
              </a:rPr>
              <a:t> ≥ 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2254250"/>
            <a:ext cx="1981200" cy="65087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Optimal Solution to </a:t>
            </a:r>
            <a:r>
              <a:rPr lang="en-US" dirty="0" err="1">
                <a:latin typeface="+mn-lt"/>
                <a:ea typeface="+mn-ea"/>
                <a:cs typeface="+mn-cs"/>
              </a:rPr>
              <a:t>Sklenka</a:t>
            </a:r>
            <a:r>
              <a:rPr lang="en-US" dirty="0">
                <a:latin typeface="+mn-lt"/>
                <a:ea typeface="+mn-ea"/>
                <a:cs typeface="+mn-cs"/>
              </a:rPr>
              <a:t> Skis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77000" y="2952750"/>
            <a:ext cx="1981200" cy="376238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Profit = $945/day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65888" y="3381375"/>
            <a:ext cx="1981200" cy="65087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 err="1">
                <a:latin typeface="+mn-lt"/>
                <a:ea typeface="+mn-ea"/>
                <a:cs typeface="+mn-cs"/>
              </a:rPr>
              <a:t>Jordanelle</a:t>
            </a:r>
            <a:r>
              <a:rPr lang="en-US" dirty="0">
                <a:latin typeface="+mn-lt"/>
                <a:ea typeface="+mn-ea"/>
                <a:cs typeface="+mn-cs"/>
              </a:rPr>
              <a:t> = 5.25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 err="1">
                <a:latin typeface="+mn-lt"/>
                <a:ea typeface="+mn-ea"/>
                <a:cs typeface="+mn-cs"/>
              </a:rPr>
              <a:t>Deercrest</a:t>
            </a:r>
            <a:r>
              <a:rPr lang="en-US" dirty="0">
                <a:latin typeface="+mn-lt"/>
                <a:ea typeface="+mn-ea"/>
                <a:cs typeface="+mn-cs"/>
              </a:rPr>
              <a:t> = 10.5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4422775"/>
            <a:ext cx="7947025" cy="174942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09538">
              <a:spcBef>
                <a:spcPts val="1200"/>
              </a:spcBef>
            </a:pPr>
            <a:r>
              <a:rPr lang="en-US"/>
              <a:t>Profit = 50(5.25) + 65(10.5)  = 945</a:t>
            </a:r>
          </a:p>
          <a:p>
            <a:pPr marL="109538"/>
            <a:r>
              <a:rPr lang="en-US"/>
              <a:t>          3.5(5.25) + 4(10.5) = 60.375 ≤ 84  </a:t>
            </a:r>
            <a:r>
              <a:rPr lang="en-US">
                <a:sym typeface="Wingdings" pitchFamily="-72" charset="2"/>
              </a:rPr>
              <a:t> </a:t>
            </a:r>
            <a:r>
              <a:rPr lang="en-US"/>
              <a:t>23.625 excess fabrication hours</a:t>
            </a:r>
          </a:p>
          <a:p>
            <a:pPr marL="109538"/>
            <a:r>
              <a:rPr lang="en-US"/>
              <a:t>          1(5.25) + 1.5(10.5) = 21        ≤ 21  </a:t>
            </a:r>
            <a:r>
              <a:rPr lang="en-US">
                <a:sym typeface="Wingdings" pitchFamily="-72" charset="2"/>
              </a:rPr>
              <a:t> </a:t>
            </a:r>
            <a:r>
              <a:rPr lang="en-US"/>
              <a:t>No excess finishing hours</a:t>
            </a:r>
          </a:p>
          <a:p>
            <a:pPr marL="109538"/>
            <a:r>
              <a:rPr lang="en-US">
                <a:latin typeface="Cambria Math" charset="0"/>
                <a:ea typeface="Cambria Math" charset="0"/>
                <a:cs typeface="Cambria Math" charset="0"/>
              </a:rPr>
              <a:t>            −</a:t>
            </a:r>
            <a:r>
              <a:rPr lang="en-US"/>
              <a:t>2(5.25) + 1(10.5) = 0         ≤ 0    </a:t>
            </a:r>
            <a:r>
              <a:rPr lang="en-US">
                <a:sym typeface="Wingdings" pitchFamily="-72" charset="2"/>
              </a:rPr>
              <a:t> </a:t>
            </a:r>
            <a:r>
              <a:rPr lang="en-US"/>
              <a:t>No excess Deercrest skis</a:t>
            </a:r>
          </a:p>
          <a:p>
            <a:pPr marL="109538"/>
            <a:r>
              <a:rPr lang="en-US"/>
              <a:t>                	5.25                      ≥ 0</a:t>
            </a:r>
          </a:p>
          <a:p>
            <a:pPr marL="109538"/>
            <a:r>
              <a:rPr lang="en-US"/>
              <a:t>                           10.5     	              ≥ 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13.9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Graphing the Constraints in the SSC Problem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Graphical Interpretation of </a:t>
            </a:r>
            <a:r>
              <a:rPr lang="en-US" sz="2800" dirty="0">
                <a:ea typeface="+mj-ea"/>
                <a:cs typeface="+mj-cs"/>
              </a:rPr>
              <a:t>Linear </a:t>
            </a:r>
            <a:r>
              <a:rPr lang="en-US" sz="2800" dirty="0" smtClean="0">
                <a:ea typeface="+mj-ea"/>
                <a:cs typeface="+mj-cs"/>
              </a:rPr>
              <a:t>Optimization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56323" name="TextBox 5"/>
          <p:cNvSpPr txBox="1">
            <a:spLocks noChangeArrowheads="1"/>
          </p:cNvSpPr>
          <p:nvPr/>
        </p:nvSpPr>
        <p:spPr bwMode="auto">
          <a:xfrm>
            <a:off x="7645400" y="59436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13.9</a:t>
            </a:r>
          </a:p>
        </p:txBody>
      </p:sp>
      <p:sp>
        <p:nvSpPr>
          <p:cNvPr id="5632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6325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00DE7E4C-EED1-4CD2-9C0A-D8E234794A5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63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2563" y="2287588"/>
            <a:ext cx="5719762" cy="365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7" name="TextBox 2"/>
          <p:cNvSpPr txBox="1">
            <a:spLocks noChangeArrowheads="1"/>
          </p:cNvSpPr>
          <p:nvPr/>
        </p:nvSpPr>
        <p:spPr bwMode="auto">
          <a:xfrm>
            <a:off x="609600" y="2354263"/>
            <a:ext cx="1828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Nonnegativity constraints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13.9 (continued)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Graphing the Constraints in the SSC Problem</a:t>
            </a:r>
          </a:p>
          <a:p>
            <a:endParaRPr lang="en-US" smtClean="0"/>
          </a:p>
        </p:txBody>
      </p:sp>
      <p:sp>
        <p:nvSpPr>
          <p:cNvPr id="57346" name="TextBox 5"/>
          <p:cNvSpPr txBox="1">
            <a:spLocks noChangeArrowheads="1"/>
          </p:cNvSpPr>
          <p:nvPr/>
        </p:nvSpPr>
        <p:spPr bwMode="auto">
          <a:xfrm>
            <a:off x="7645400" y="59436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13.10</a:t>
            </a:r>
          </a:p>
        </p:txBody>
      </p:sp>
      <p:sp>
        <p:nvSpPr>
          <p:cNvPr id="5734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7348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AA945CC9-8769-4E4D-AF23-54904BFED8F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734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87638" y="2209800"/>
            <a:ext cx="5868987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Graphical Interpretation of </a:t>
            </a:r>
            <a:r>
              <a:rPr lang="en-US" sz="2800" dirty="0">
                <a:ea typeface="+mj-ea"/>
                <a:cs typeface="+mj-cs"/>
              </a:rPr>
              <a:t>Linear </a:t>
            </a:r>
            <a:r>
              <a:rPr lang="en-US" sz="2800" dirty="0" smtClean="0">
                <a:ea typeface="+mj-ea"/>
                <a:cs typeface="+mj-cs"/>
              </a:rPr>
              <a:t>Optimization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57351" name="TextBox 3"/>
          <p:cNvSpPr txBox="1">
            <a:spLocks noChangeArrowheads="1"/>
          </p:cNvSpPr>
          <p:nvPr/>
        </p:nvSpPr>
        <p:spPr bwMode="auto">
          <a:xfrm>
            <a:off x="609600" y="2209800"/>
            <a:ext cx="1835150" cy="286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u="sng"/>
              <a:t>Fabrication </a:t>
            </a:r>
          </a:p>
          <a:p>
            <a:r>
              <a:rPr lang="en-US" u="sng"/>
              <a:t>constraint endpoints</a:t>
            </a:r>
          </a:p>
          <a:p>
            <a:pPr>
              <a:spcBef>
                <a:spcPts val="1200"/>
              </a:spcBef>
            </a:pPr>
            <a:r>
              <a:rPr lang="en-US" i="1"/>
              <a:t>Jordanelle</a:t>
            </a:r>
            <a:r>
              <a:rPr lang="en-US"/>
              <a:t> = 0</a:t>
            </a:r>
          </a:p>
          <a:p>
            <a:r>
              <a:rPr lang="en-US" i="1"/>
              <a:t>Deercrest</a:t>
            </a:r>
            <a:r>
              <a:rPr lang="en-US"/>
              <a:t> ≤ 21</a:t>
            </a:r>
          </a:p>
          <a:p>
            <a:r>
              <a:rPr lang="en-US">
                <a:sym typeface="Wingdings" pitchFamily="-72" charset="2"/>
              </a:rPr>
              <a:t> graph (0, 21)</a:t>
            </a:r>
            <a:endParaRPr lang="en-US"/>
          </a:p>
          <a:p>
            <a:pPr>
              <a:spcBef>
                <a:spcPts val="1200"/>
              </a:spcBef>
            </a:pPr>
            <a:r>
              <a:rPr lang="en-US" i="1"/>
              <a:t>Deercrest</a:t>
            </a:r>
            <a:r>
              <a:rPr lang="en-US"/>
              <a:t> = 0</a:t>
            </a:r>
          </a:p>
          <a:p>
            <a:r>
              <a:rPr lang="en-US" i="1"/>
              <a:t>Jordanelle</a:t>
            </a:r>
            <a:r>
              <a:rPr lang="en-US"/>
              <a:t> ≤ 24</a:t>
            </a:r>
          </a:p>
          <a:p>
            <a:r>
              <a:rPr lang="en-US">
                <a:sym typeface="Wingdings" pitchFamily="-72" charset="2"/>
              </a:rPr>
              <a:t> graph (24, 0)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Building Linear Optimization Models</a:t>
            </a:r>
          </a:p>
          <a:p>
            <a:r>
              <a:rPr lang="en-US" sz="2800"/>
              <a:t>Implementing Linear Optimization Models on Spreadsheets</a:t>
            </a:r>
          </a:p>
          <a:p>
            <a:r>
              <a:rPr lang="en-US" sz="2800"/>
              <a:t>Solving Linear Optimization Models</a:t>
            </a:r>
          </a:p>
          <a:p>
            <a:r>
              <a:rPr lang="en-US" sz="2800"/>
              <a:t>Graphical Interpretation of Linear Optimization</a:t>
            </a:r>
          </a:p>
          <a:p>
            <a:r>
              <a:rPr lang="en-US" sz="2800"/>
              <a:t>How </a:t>
            </a:r>
            <a:r>
              <a:rPr lang="en-US" sz="2800" i="1"/>
              <a:t>Solver</a:t>
            </a:r>
            <a:r>
              <a:rPr lang="en-US" sz="2800"/>
              <a:t> Works</a:t>
            </a:r>
          </a:p>
          <a:p>
            <a:r>
              <a:rPr lang="en-US" sz="2800" i="1"/>
              <a:t>Solver</a:t>
            </a:r>
            <a:r>
              <a:rPr lang="en-US" sz="2800"/>
              <a:t> Outcomes and Solution Messages</a:t>
            </a:r>
          </a:p>
          <a:p>
            <a:r>
              <a:rPr lang="en-US" sz="2800"/>
              <a:t>Using Optimization Models for Prediction and Insight</a:t>
            </a:r>
          </a:p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13 Topics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072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0724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BA56F6D5-AE24-4D07-892C-CE5FA70703B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13.9 (continued)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Graphing the Constraints in the SSC Problem</a:t>
            </a:r>
          </a:p>
          <a:p>
            <a:endParaRPr lang="en-US" smtClean="0"/>
          </a:p>
        </p:txBody>
      </p:sp>
      <p:sp>
        <p:nvSpPr>
          <p:cNvPr id="58370" name="TextBox 5"/>
          <p:cNvSpPr txBox="1">
            <a:spLocks noChangeArrowheads="1"/>
          </p:cNvSpPr>
          <p:nvPr/>
        </p:nvSpPr>
        <p:spPr bwMode="auto">
          <a:xfrm>
            <a:off x="7645400" y="59436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13.11</a:t>
            </a:r>
          </a:p>
        </p:txBody>
      </p:sp>
      <p:sp>
        <p:nvSpPr>
          <p:cNvPr id="5837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8372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E6C8AA7B-F713-4D29-9599-CA3F2E860B7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6688" y="2203450"/>
            <a:ext cx="5838825" cy="374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Graphical Interpretation of </a:t>
            </a:r>
            <a:r>
              <a:rPr lang="en-US" sz="2800" dirty="0">
                <a:ea typeface="+mj-ea"/>
                <a:cs typeface="+mj-cs"/>
              </a:rPr>
              <a:t>Linear </a:t>
            </a:r>
            <a:r>
              <a:rPr lang="en-US" sz="2800" dirty="0" smtClean="0">
                <a:ea typeface="+mj-ea"/>
                <a:cs typeface="+mj-cs"/>
              </a:rPr>
              <a:t>Optimization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58375" name="TextBox 9"/>
          <p:cNvSpPr txBox="1">
            <a:spLocks noChangeArrowheads="1"/>
          </p:cNvSpPr>
          <p:nvPr/>
        </p:nvSpPr>
        <p:spPr bwMode="auto">
          <a:xfrm>
            <a:off x="609600" y="2209800"/>
            <a:ext cx="1835150" cy="286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u="sng"/>
              <a:t>Finishing </a:t>
            </a:r>
          </a:p>
          <a:p>
            <a:r>
              <a:rPr lang="en-US" u="sng"/>
              <a:t>constraint endpoints</a:t>
            </a:r>
          </a:p>
          <a:p>
            <a:pPr>
              <a:spcBef>
                <a:spcPts val="1200"/>
              </a:spcBef>
            </a:pPr>
            <a:r>
              <a:rPr lang="en-US" i="1"/>
              <a:t>Jordanelle</a:t>
            </a:r>
            <a:r>
              <a:rPr lang="en-US"/>
              <a:t> = 0</a:t>
            </a:r>
          </a:p>
          <a:p>
            <a:r>
              <a:rPr lang="en-US" i="1"/>
              <a:t>Deercrest</a:t>
            </a:r>
            <a:r>
              <a:rPr lang="en-US"/>
              <a:t> ≤ 1,</a:t>
            </a:r>
          </a:p>
          <a:p>
            <a:r>
              <a:rPr lang="en-US">
                <a:sym typeface="Wingdings" pitchFamily="-72" charset="2"/>
              </a:rPr>
              <a:t> graph (0, 14)</a:t>
            </a:r>
            <a:endParaRPr lang="en-US"/>
          </a:p>
          <a:p>
            <a:pPr>
              <a:spcBef>
                <a:spcPts val="1200"/>
              </a:spcBef>
            </a:pPr>
            <a:r>
              <a:rPr lang="en-US" i="1"/>
              <a:t>Deercrest</a:t>
            </a:r>
            <a:r>
              <a:rPr lang="en-US"/>
              <a:t> = 0</a:t>
            </a:r>
          </a:p>
          <a:p>
            <a:r>
              <a:rPr lang="en-US" i="1"/>
              <a:t>Jordanelle</a:t>
            </a:r>
            <a:r>
              <a:rPr lang="en-US"/>
              <a:t> ≤ 21</a:t>
            </a:r>
          </a:p>
          <a:p>
            <a:r>
              <a:rPr lang="en-US">
                <a:sym typeface="Wingdings" pitchFamily="-72" charset="2"/>
              </a:rPr>
              <a:t> graph (21, 0)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13.9 (continued)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Graphing the Constraints in the SSC Problem</a:t>
            </a:r>
          </a:p>
          <a:p>
            <a:endParaRPr lang="en-US" smtClean="0"/>
          </a:p>
        </p:txBody>
      </p:sp>
      <p:sp>
        <p:nvSpPr>
          <p:cNvPr id="59394" name="TextBox 5"/>
          <p:cNvSpPr txBox="1">
            <a:spLocks noChangeArrowheads="1"/>
          </p:cNvSpPr>
          <p:nvPr/>
        </p:nvSpPr>
        <p:spPr bwMode="auto">
          <a:xfrm>
            <a:off x="7769225" y="5910263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13.12</a:t>
            </a:r>
          </a:p>
        </p:txBody>
      </p:sp>
      <p:sp>
        <p:nvSpPr>
          <p:cNvPr id="5939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9396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CFCB7AA9-B443-4F1D-BE54-9F9903CB3FE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939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2088" y="2176463"/>
            <a:ext cx="5881687" cy="376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Graphical Interpretation of </a:t>
            </a:r>
            <a:r>
              <a:rPr lang="en-US" sz="2800" dirty="0">
                <a:ea typeface="+mj-ea"/>
                <a:cs typeface="+mj-cs"/>
              </a:rPr>
              <a:t>Linear </a:t>
            </a:r>
            <a:r>
              <a:rPr lang="en-US" sz="2800" dirty="0" smtClean="0">
                <a:ea typeface="+mj-ea"/>
                <a:cs typeface="+mj-cs"/>
              </a:rPr>
              <a:t>Optimization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59399" name="TextBox 9"/>
          <p:cNvSpPr txBox="1">
            <a:spLocks noChangeArrowheads="1"/>
          </p:cNvSpPr>
          <p:nvPr/>
        </p:nvSpPr>
        <p:spPr bwMode="auto">
          <a:xfrm>
            <a:off x="609600" y="2209800"/>
            <a:ext cx="2133600" cy="259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u="sng"/>
              <a:t>Marketing Mix</a:t>
            </a:r>
          </a:p>
          <a:p>
            <a:r>
              <a:rPr lang="en-US" u="sng"/>
              <a:t>constraint</a:t>
            </a:r>
          </a:p>
          <a:p>
            <a:pPr>
              <a:spcBef>
                <a:spcPts val="1200"/>
              </a:spcBef>
            </a:pPr>
            <a:r>
              <a:rPr lang="en-US" i="1"/>
              <a:t>Jordanelle</a:t>
            </a:r>
            <a:r>
              <a:rPr lang="en-US"/>
              <a:t> = 0</a:t>
            </a:r>
          </a:p>
          <a:p>
            <a:r>
              <a:rPr lang="en-US" i="1"/>
              <a:t>Deercrest </a:t>
            </a:r>
            <a:r>
              <a:rPr lang="en-US"/>
              <a:t>= 0</a:t>
            </a:r>
          </a:p>
          <a:p>
            <a:r>
              <a:rPr lang="en-US">
                <a:sym typeface="Wingdings" pitchFamily="-72" charset="2"/>
              </a:rPr>
              <a:t> graph (0, 0)</a:t>
            </a:r>
            <a:endParaRPr lang="en-US"/>
          </a:p>
          <a:p>
            <a:pPr>
              <a:spcBef>
                <a:spcPts val="1200"/>
              </a:spcBef>
            </a:pPr>
            <a:r>
              <a:rPr lang="en-US" i="1"/>
              <a:t>Deercrest</a:t>
            </a:r>
            <a:r>
              <a:rPr lang="en-US"/>
              <a:t> = 25</a:t>
            </a:r>
          </a:p>
          <a:p>
            <a:r>
              <a:rPr lang="en-US" i="1"/>
              <a:t>Jordanelle</a:t>
            </a:r>
            <a:r>
              <a:rPr lang="en-US"/>
              <a:t> = 12.5</a:t>
            </a:r>
          </a:p>
          <a:p>
            <a:r>
              <a:rPr lang="en-US">
                <a:sym typeface="Wingdings" pitchFamily="-72" charset="2"/>
              </a:rPr>
              <a:t> graph (12.5, 25)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Content Placeholder 1"/>
          <p:cNvSpPr>
            <a:spLocks noGrp="1"/>
          </p:cNvSpPr>
          <p:nvPr>
            <p:ph idx="1"/>
          </p:nvPr>
        </p:nvSpPr>
        <p:spPr>
          <a:xfrm>
            <a:off x="463550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13.10  Identifying the Feasible Region and Optimal Solution</a:t>
            </a:r>
          </a:p>
          <a:p>
            <a:endParaRPr lang="en-US" smtClean="0"/>
          </a:p>
        </p:txBody>
      </p:sp>
      <p:sp>
        <p:nvSpPr>
          <p:cNvPr id="6041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0419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03A06EFB-71EB-4BE1-9BBD-11659E1B1FB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60420" name="TextBox 6"/>
          <p:cNvSpPr txBox="1">
            <a:spLocks noChangeArrowheads="1"/>
          </p:cNvSpPr>
          <p:nvPr/>
        </p:nvSpPr>
        <p:spPr bwMode="auto">
          <a:xfrm>
            <a:off x="7645400" y="59436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13.13</a:t>
            </a:r>
          </a:p>
        </p:txBody>
      </p:sp>
      <p:pic>
        <p:nvPicPr>
          <p:cNvPr id="6042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2235200"/>
            <a:ext cx="5805488" cy="37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Graphical Interpretation of </a:t>
            </a:r>
            <a:r>
              <a:rPr lang="en-US" sz="2800" dirty="0">
                <a:ea typeface="+mj-ea"/>
                <a:cs typeface="+mj-cs"/>
              </a:rPr>
              <a:t>Linear </a:t>
            </a:r>
            <a:r>
              <a:rPr lang="en-US" sz="2800" dirty="0" smtClean="0">
                <a:ea typeface="+mj-ea"/>
                <a:cs typeface="+mj-cs"/>
              </a:rPr>
              <a:t>Optimization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60423" name="TextBox 9"/>
          <p:cNvSpPr txBox="1">
            <a:spLocks noChangeArrowheads="1"/>
          </p:cNvSpPr>
          <p:nvPr/>
        </p:nvSpPr>
        <p:spPr bwMode="auto">
          <a:xfrm>
            <a:off x="609600" y="2209800"/>
            <a:ext cx="2133600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u="sng"/>
              <a:t>Feasible region</a:t>
            </a:r>
          </a:p>
          <a:p>
            <a:r>
              <a:rPr lang="en-US"/>
              <a:t>the set of points that satisfy all constraints simultaneously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13.10 (continued) Identifying the Feasible Region and Optimal Solution</a:t>
            </a:r>
          </a:p>
          <a:p>
            <a:endParaRPr lang="en-US" smtClean="0"/>
          </a:p>
        </p:txBody>
      </p:sp>
      <p:sp>
        <p:nvSpPr>
          <p:cNvPr id="6144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1443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FC64E35C-27F8-4A55-8739-A0BE831A407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61444" name="TextBox 6"/>
          <p:cNvSpPr txBox="1">
            <a:spLocks noChangeArrowheads="1"/>
          </p:cNvSpPr>
          <p:nvPr/>
        </p:nvSpPr>
        <p:spPr bwMode="auto">
          <a:xfrm>
            <a:off x="7645400" y="59436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13.14</a:t>
            </a:r>
          </a:p>
        </p:txBody>
      </p:sp>
      <p:pic>
        <p:nvPicPr>
          <p:cNvPr id="6144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3813" y="2133600"/>
            <a:ext cx="595947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Graphical Interpretation of </a:t>
            </a:r>
            <a:r>
              <a:rPr lang="en-US" sz="2800" dirty="0">
                <a:ea typeface="+mj-ea"/>
                <a:cs typeface="+mj-cs"/>
              </a:rPr>
              <a:t>Linear </a:t>
            </a:r>
            <a:r>
              <a:rPr lang="en-US" sz="2800" dirty="0" smtClean="0">
                <a:ea typeface="+mj-ea"/>
                <a:cs typeface="+mj-cs"/>
              </a:rPr>
              <a:t>Optimization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61447" name="TextBox 9"/>
          <p:cNvSpPr txBox="1">
            <a:spLocks noChangeArrowheads="1"/>
          </p:cNvSpPr>
          <p:nvPr/>
        </p:nvSpPr>
        <p:spPr bwMode="auto">
          <a:xfrm>
            <a:off x="609600" y="2209800"/>
            <a:ext cx="1954213" cy="341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u="sng"/>
              <a:t>Optimal solution</a:t>
            </a:r>
          </a:p>
          <a:p>
            <a:r>
              <a:rPr lang="en-US"/>
              <a:t>maximizes </a:t>
            </a:r>
          </a:p>
          <a:p>
            <a:r>
              <a:rPr lang="en-US"/>
              <a:t>50 </a:t>
            </a:r>
            <a:r>
              <a:rPr lang="en-US" i="1"/>
              <a:t>Jordanelle +</a:t>
            </a:r>
          </a:p>
          <a:p>
            <a:r>
              <a:rPr lang="en-US"/>
              <a:t>65</a:t>
            </a:r>
            <a:r>
              <a:rPr lang="en-US" i="1"/>
              <a:t> Deercrest</a:t>
            </a:r>
          </a:p>
          <a:p>
            <a:pPr>
              <a:spcBef>
                <a:spcPts val="1200"/>
              </a:spcBef>
            </a:pPr>
            <a:r>
              <a:rPr lang="en-US"/>
              <a:t>Set Profit = 600</a:t>
            </a:r>
          </a:p>
          <a:p>
            <a:r>
              <a:rPr lang="en-US">
                <a:sym typeface="Wingdings" pitchFamily="-72" charset="2"/>
              </a:rPr>
              <a:t>Line  endpoints:</a:t>
            </a:r>
          </a:p>
          <a:p>
            <a:r>
              <a:rPr lang="en-US">
                <a:sym typeface="Wingdings" pitchFamily="-72" charset="2"/>
              </a:rPr>
              <a:t>(0, 9) and (12, 0)</a:t>
            </a:r>
          </a:p>
          <a:p>
            <a:pPr>
              <a:spcBef>
                <a:spcPts val="1200"/>
              </a:spcBef>
            </a:pPr>
            <a:r>
              <a:rPr lang="en-US"/>
              <a:t>Move profit line up until it hits a corner point on  feasible region.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13.11  Crebo Manufacturing</a:t>
            </a:r>
          </a:p>
          <a:p>
            <a:r>
              <a:rPr lang="en-US" smtClean="0"/>
              <a:t>Crebo Manufacturing produces 4 types of structural support fittings.</a:t>
            </a:r>
          </a:p>
          <a:p>
            <a:r>
              <a:rPr lang="en-US" smtClean="0"/>
              <a:t>Machining centers have a capacity of 280,000 minutes per year.</a:t>
            </a:r>
          </a:p>
          <a:p>
            <a:r>
              <a:rPr lang="en-US" smtClean="0"/>
              <a:t>How many units of each product type should be produced to maximize gross profit margin?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How </a:t>
            </a:r>
            <a:r>
              <a:rPr lang="en-US" sz="3200" i="1" dirty="0">
                <a:ea typeface="+mj-ea"/>
                <a:cs typeface="+mj-cs"/>
              </a:rPr>
              <a:t>Solver</a:t>
            </a:r>
            <a:r>
              <a:rPr lang="en-US" sz="3200" dirty="0">
                <a:ea typeface="+mj-ea"/>
                <a:cs typeface="+mj-cs"/>
              </a:rPr>
              <a:t> Works</a:t>
            </a:r>
          </a:p>
        </p:txBody>
      </p:sp>
      <p:sp>
        <p:nvSpPr>
          <p:cNvPr id="6246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2468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6A7BD7A8-D674-48F1-81D7-D08DB3F3FF9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3913" y="4572000"/>
            <a:ext cx="7496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13.11 (continued) </a:t>
            </a:r>
            <a:r>
              <a:rPr lang="en-US" u="sng" dirty="0" err="1" smtClean="0">
                <a:ea typeface="+mn-ea"/>
                <a:cs typeface="+mn-cs"/>
              </a:rPr>
              <a:t>Crebo</a:t>
            </a:r>
            <a:r>
              <a:rPr lang="en-US" u="sng" dirty="0" smtClean="0">
                <a:ea typeface="+mn-ea"/>
                <a:cs typeface="+mn-cs"/>
              </a:rPr>
              <a:t> Manufacturing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Define 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baseline="-25000" dirty="0" smtClean="0">
                <a:ea typeface="+mn-ea"/>
                <a:cs typeface="+mn-cs"/>
              </a:rPr>
              <a:t>1</a:t>
            </a:r>
            <a:r>
              <a:rPr lang="en-US" dirty="0" smtClean="0">
                <a:ea typeface="+mn-ea"/>
                <a:cs typeface="+mn-cs"/>
              </a:rPr>
              <a:t>, 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baseline="-25000" dirty="0" smtClean="0">
                <a:ea typeface="+mn-ea"/>
                <a:cs typeface="+mn-cs"/>
              </a:rPr>
              <a:t>2</a:t>
            </a:r>
            <a:r>
              <a:rPr lang="en-US" dirty="0" smtClean="0">
                <a:ea typeface="+mn-ea"/>
                <a:cs typeface="+mn-cs"/>
              </a:rPr>
              <a:t>, 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baseline="-25000" dirty="0" smtClean="0">
                <a:ea typeface="+mn-ea"/>
                <a:cs typeface="+mn-cs"/>
              </a:rPr>
              <a:t>3</a:t>
            </a:r>
            <a:r>
              <a:rPr lang="en-US" dirty="0" smtClean="0">
                <a:ea typeface="+mn-ea"/>
                <a:cs typeface="+mn-cs"/>
              </a:rPr>
              <a:t>, and 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baseline="-25000" dirty="0" smtClean="0">
                <a:ea typeface="+mn-ea"/>
                <a:cs typeface="+mn-cs"/>
              </a:rPr>
              <a:t>4</a:t>
            </a:r>
            <a:r>
              <a:rPr lang="en-US" dirty="0" smtClean="0">
                <a:ea typeface="+mn-ea"/>
                <a:cs typeface="+mn-cs"/>
              </a:rPr>
              <a:t> as the number of plugs, rails, rivets, and clips to produce.</a:t>
            </a: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Maximize gross profit margin =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0.3</a:t>
            </a:r>
            <a:r>
              <a:rPr lang="en-US" i="1" dirty="0" smtClean="0">
                <a:ea typeface="+mn-ea"/>
                <a:cs typeface="+mn-cs"/>
              </a:rPr>
              <a:t> X</a:t>
            </a:r>
            <a:r>
              <a:rPr lang="en-US" baseline="-25000" dirty="0" smtClean="0">
                <a:ea typeface="+mn-ea"/>
                <a:cs typeface="+mn-cs"/>
              </a:rPr>
              <a:t>1 </a:t>
            </a:r>
            <a:r>
              <a:rPr lang="en-US" dirty="0" smtClean="0">
                <a:ea typeface="+mn-ea"/>
                <a:cs typeface="+mn-cs"/>
              </a:rPr>
              <a:t>+ 1.3</a:t>
            </a:r>
            <a:r>
              <a:rPr lang="en-US" i="1" dirty="0" smtClean="0">
                <a:ea typeface="+mn-ea"/>
                <a:cs typeface="+mn-cs"/>
              </a:rPr>
              <a:t> X</a:t>
            </a:r>
            <a:r>
              <a:rPr lang="en-US" baseline="-25000" dirty="0" smtClean="0">
                <a:ea typeface="+mn-ea"/>
                <a:cs typeface="+mn-cs"/>
              </a:rPr>
              <a:t>2 </a:t>
            </a:r>
            <a:r>
              <a:rPr lang="en-US" dirty="0" smtClean="0">
                <a:ea typeface="+mn-ea"/>
                <a:cs typeface="+mn-cs"/>
              </a:rPr>
              <a:t>+ 0.75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baseline="-25000" dirty="0" smtClean="0">
                <a:ea typeface="+mn-ea"/>
                <a:cs typeface="+mn-cs"/>
              </a:rPr>
              <a:t>3 </a:t>
            </a:r>
            <a:r>
              <a:rPr lang="en-US" dirty="0" smtClean="0">
                <a:ea typeface="+mn-ea"/>
                <a:cs typeface="+mn-cs"/>
              </a:rPr>
              <a:t>+ 1.2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baseline="-25000" dirty="0" smtClean="0">
                <a:ea typeface="+mn-ea"/>
                <a:cs typeface="+mn-cs"/>
              </a:rPr>
              <a:t>4</a:t>
            </a:r>
            <a:r>
              <a:rPr lang="en-US" dirty="0" smtClean="0">
                <a:ea typeface="+mn-ea"/>
                <a:cs typeface="+mn-cs"/>
              </a:rPr>
              <a:t> 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Subject to constraints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1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baseline="-25000" dirty="0" smtClean="0">
                <a:ea typeface="+mn-ea"/>
                <a:cs typeface="+mn-cs"/>
              </a:rPr>
              <a:t>1 </a:t>
            </a:r>
            <a:r>
              <a:rPr lang="en-US" dirty="0">
                <a:ea typeface="+mn-ea"/>
                <a:cs typeface="+mn-cs"/>
              </a:rPr>
              <a:t>+ </a:t>
            </a:r>
            <a:r>
              <a:rPr lang="en-US" dirty="0" smtClean="0">
                <a:ea typeface="+mn-ea"/>
                <a:cs typeface="+mn-cs"/>
              </a:rPr>
              <a:t>2.5</a:t>
            </a:r>
            <a:r>
              <a:rPr lang="en-US" i="1" dirty="0" smtClean="0">
                <a:ea typeface="+mn-ea"/>
                <a:cs typeface="+mn-cs"/>
              </a:rPr>
              <a:t> </a:t>
            </a:r>
            <a:r>
              <a:rPr lang="en-US" i="1" dirty="0">
                <a:ea typeface="+mn-ea"/>
                <a:cs typeface="+mn-cs"/>
              </a:rPr>
              <a:t>X</a:t>
            </a:r>
            <a:r>
              <a:rPr lang="en-US" baseline="-25000" dirty="0">
                <a:ea typeface="+mn-ea"/>
                <a:cs typeface="+mn-cs"/>
              </a:rPr>
              <a:t>2 </a:t>
            </a:r>
            <a:r>
              <a:rPr lang="en-US" dirty="0">
                <a:ea typeface="+mn-ea"/>
                <a:cs typeface="+mn-cs"/>
              </a:rPr>
              <a:t>+ </a:t>
            </a:r>
            <a:r>
              <a:rPr lang="en-US" dirty="0" smtClean="0">
                <a:ea typeface="+mn-ea"/>
                <a:cs typeface="+mn-cs"/>
              </a:rPr>
              <a:t>1.5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baseline="-25000" dirty="0" smtClean="0">
                <a:ea typeface="+mn-ea"/>
                <a:cs typeface="+mn-cs"/>
              </a:rPr>
              <a:t>3 </a:t>
            </a:r>
            <a:r>
              <a:rPr lang="en-US" dirty="0">
                <a:ea typeface="+mn-ea"/>
                <a:cs typeface="+mn-cs"/>
              </a:rPr>
              <a:t>+ </a:t>
            </a:r>
            <a:r>
              <a:rPr lang="en-US" dirty="0" smtClean="0">
                <a:ea typeface="+mn-ea"/>
                <a:cs typeface="+mn-cs"/>
              </a:rPr>
              <a:t>2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baseline="-25000" dirty="0" smtClean="0">
                <a:ea typeface="+mn-ea"/>
                <a:cs typeface="+mn-cs"/>
              </a:rPr>
              <a:t>4</a:t>
            </a:r>
            <a:r>
              <a:rPr lang="en-US" dirty="0" smtClean="0">
                <a:ea typeface="+mn-ea"/>
                <a:cs typeface="+mn-cs"/>
              </a:rPr>
              <a:t> ≤ 280,000            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  X</a:t>
            </a:r>
            <a:r>
              <a:rPr lang="en-US" baseline="-25000" dirty="0" smtClean="0">
                <a:ea typeface="+mn-ea"/>
                <a:cs typeface="+mn-cs"/>
              </a:rPr>
              <a:t>1</a:t>
            </a:r>
            <a:r>
              <a:rPr lang="en-US" dirty="0" smtClean="0">
                <a:ea typeface="+mn-ea"/>
                <a:cs typeface="+mn-cs"/>
              </a:rPr>
              <a:t>, 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baseline="-25000" dirty="0" smtClean="0">
                <a:ea typeface="+mn-ea"/>
                <a:cs typeface="+mn-cs"/>
              </a:rPr>
              <a:t>2</a:t>
            </a:r>
            <a:r>
              <a:rPr lang="en-US" dirty="0" smtClean="0">
                <a:ea typeface="+mn-ea"/>
                <a:cs typeface="+mn-cs"/>
              </a:rPr>
              <a:t>, 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baseline="-25000" dirty="0" smtClean="0">
                <a:ea typeface="+mn-ea"/>
                <a:cs typeface="+mn-cs"/>
              </a:rPr>
              <a:t>3</a:t>
            </a:r>
            <a:r>
              <a:rPr lang="en-US" dirty="0" smtClean="0">
                <a:ea typeface="+mn-ea"/>
                <a:cs typeface="+mn-cs"/>
              </a:rPr>
              <a:t>, 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baseline="-25000" dirty="0" smtClean="0">
                <a:ea typeface="+mn-ea"/>
                <a:cs typeface="+mn-cs"/>
              </a:rPr>
              <a:t>4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>
                <a:ea typeface="+mn-ea"/>
                <a:cs typeface="+mn-cs"/>
              </a:rPr>
              <a:t>≥</a:t>
            </a:r>
            <a:r>
              <a:rPr lang="en-US" dirty="0" smtClean="0">
                <a:ea typeface="+mn-ea"/>
                <a:cs typeface="+mn-cs"/>
              </a:rPr>
              <a:t> 0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How </a:t>
            </a:r>
            <a:r>
              <a:rPr lang="en-US" sz="3200" i="1" dirty="0">
                <a:ea typeface="+mj-ea"/>
                <a:cs typeface="+mj-cs"/>
              </a:rPr>
              <a:t>Solver</a:t>
            </a:r>
            <a:r>
              <a:rPr lang="en-US" sz="3200" dirty="0">
                <a:ea typeface="+mj-ea"/>
                <a:cs typeface="+mj-cs"/>
              </a:rPr>
              <a:t> Works</a:t>
            </a:r>
          </a:p>
        </p:txBody>
      </p:sp>
      <p:sp>
        <p:nvSpPr>
          <p:cNvPr id="6349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3492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E0BE2AD7-45CC-4AE5-997F-8C4D2CBE260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349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3913" y="4724400"/>
            <a:ext cx="7496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76800"/>
          </a:xfrm>
        </p:spPr>
        <p:txBody>
          <a:bodyPr>
            <a:normAutofit fontScale="70000" lnSpcReduction="2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3900" u="sng" dirty="0" smtClean="0">
                <a:ea typeface="+mn-ea"/>
                <a:cs typeface="+mn-cs"/>
              </a:rPr>
              <a:t>Example 13.12  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3900" u="sng" dirty="0" smtClean="0">
                <a:ea typeface="+mn-ea"/>
                <a:cs typeface="+mn-cs"/>
              </a:rPr>
              <a:t>Solving the </a:t>
            </a:r>
            <a:r>
              <a:rPr lang="en-US" sz="3900" u="sng" dirty="0" err="1" smtClean="0">
                <a:ea typeface="+mn-ea"/>
                <a:cs typeface="+mn-cs"/>
              </a:rPr>
              <a:t>Crebo</a:t>
            </a:r>
            <a:r>
              <a:rPr lang="en-US" sz="3900" u="sng" dirty="0" smtClean="0">
                <a:ea typeface="+mn-ea"/>
                <a:cs typeface="+mn-cs"/>
              </a:rPr>
              <a:t> Manufacturing Model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sz="2900" dirty="0" smtClean="0">
                <a:ea typeface="+mn-ea"/>
                <a:cs typeface="+mn-cs"/>
              </a:rPr>
              <a:t>Gross margin per minute </a:t>
            </a:r>
            <a:r>
              <a:rPr lang="en-US" sz="2900" dirty="0">
                <a:ea typeface="+mn-ea"/>
                <a:cs typeface="+mn-cs"/>
              </a:rPr>
              <a:t>machining </a:t>
            </a:r>
            <a:r>
              <a:rPr lang="en-US" sz="2900" dirty="0" smtClean="0">
                <a:ea typeface="+mn-ea"/>
                <a:cs typeface="+mn-cs"/>
              </a:rPr>
              <a:t>required</a:t>
            </a:r>
          </a:p>
          <a:p>
            <a:pPr marL="109728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sz="2900" dirty="0" smtClean="0">
                <a:ea typeface="+mn-ea"/>
                <a:cs typeface="+mn-cs"/>
              </a:rPr>
              <a:t>                = gross margin/unit </a:t>
            </a:r>
            <a:r>
              <a:rPr lang="en-US" sz="2900" dirty="0">
                <a:ea typeface="+mn-ea"/>
                <a:cs typeface="+mn-cs"/>
              </a:rPr>
              <a:t>÷ </a:t>
            </a:r>
            <a:r>
              <a:rPr lang="en-US" sz="2900" dirty="0" smtClean="0">
                <a:ea typeface="+mn-ea"/>
                <a:cs typeface="+mn-cs"/>
              </a:rPr>
              <a:t>minutes/unit</a:t>
            </a:r>
          </a:p>
          <a:p>
            <a:pPr marL="109728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sz="2900" dirty="0">
                <a:ea typeface="+mn-ea"/>
                <a:cs typeface="+mn-cs"/>
              </a:rPr>
              <a:t> </a:t>
            </a:r>
            <a:r>
              <a:rPr lang="en-US" sz="2900" dirty="0" smtClean="0">
                <a:ea typeface="+mn-ea"/>
                <a:cs typeface="+mn-cs"/>
              </a:rPr>
              <a:t>               = $1.20 ÷ 2 = $0.60 for </a:t>
            </a:r>
            <a:r>
              <a:rPr lang="en-US" sz="2900" u="sng" dirty="0" smtClean="0">
                <a:ea typeface="+mn-ea"/>
                <a:cs typeface="+mn-cs"/>
              </a:rPr>
              <a:t>clips</a:t>
            </a:r>
            <a:r>
              <a:rPr lang="en-US" sz="2900" dirty="0" smtClean="0">
                <a:ea typeface="+mn-ea"/>
                <a:cs typeface="+mn-cs"/>
              </a:rPr>
              <a:t>  </a:t>
            </a:r>
          </a:p>
          <a:p>
            <a:pPr marL="365760" indent="-256032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sz="2900" dirty="0" smtClean="0">
                <a:ea typeface="+mn-ea"/>
                <a:cs typeface="+mn-cs"/>
              </a:rPr>
              <a:t>Maximum possible production for each item</a:t>
            </a:r>
          </a:p>
          <a:p>
            <a:pPr marL="109728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sz="2900" dirty="0" smtClean="0">
                <a:ea typeface="+mn-ea"/>
                <a:cs typeface="+mn-cs"/>
              </a:rPr>
              <a:t>                = 280,000 minutes </a:t>
            </a:r>
            <a:r>
              <a:rPr lang="en-US" sz="2900" dirty="0">
                <a:ea typeface="+mn-ea"/>
                <a:cs typeface="+mn-cs"/>
              </a:rPr>
              <a:t>÷</a:t>
            </a:r>
            <a:r>
              <a:rPr lang="en-US" sz="2900" dirty="0" smtClean="0">
                <a:ea typeface="+mn-ea"/>
                <a:cs typeface="+mn-cs"/>
              </a:rPr>
              <a:t> minutes/unit</a:t>
            </a:r>
          </a:p>
          <a:p>
            <a:pPr marL="109728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sz="2900" dirty="0">
                <a:ea typeface="+mn-ea"/>
                <a:cs typeface="+mn-cs"/>
              </a:rPr>
              <a:t> </a:t>
            </a:r>
            <a:r>
              <a:rPr lang="en-US" sz="2900" dirty="0" smtClean="0">
                <a:ea typeface="+mn-ea"/>
                <a:cs typeface="+mn-cs"/>
              </a:rPr>
              <a:t>               = 280,000 ÷ 2 = 140,000 for </a:t>
            </a:r>
            <a:r>
              <a:rPr lang="en-US" sz="2900" u="sng" dirty="0" smtClean="0">
                <a:ea typeface="+mn-ea"/>
                <a:cs typeface="+mn-cs"/>
              </a:rPr>
              <a:t>clips</a:t>
            </a:r>
          </a:p>
          <a:p>
            <a:pPr marL="365760" indent="-256032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sz="2900" dirty="0" smtClean="0">
                <a:ea typeface="+mn-ea"/>
                <a:cs typeface="+mn-cs"/>
              </a:rPr>
              <a:t>Profit for maximum production of each item</a:t>
            </a:r>
          </a:p>
          <a:p>
            <a:pPr marL="109728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sz="2900" dirty="0" smtClean="0">
                <a:ea typeface="+mn-ea"/>
                <a:cs typeface="+mn-cs"/>
              </a:rPr>
              <a:t>                = gross margin/unit * max possible production</a:t>
            </a:r>
          </a:p>
          <a:p>
            <a:pPr marL="109728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sz="2900" dirty="0">
                <a:ea typeface="+mn-ea"/>
                <a:cs typeface="+mn-cs"/>
              </a:rPr>
              <a:t> </a:t>
            </a:r>
            <a:r>
              <a:rPr lang="en-US" sz="2900" dirty="0" smtClean="0">
                <a:ea typeface="+mn-ea"/>
                <a:cs typeface="+mn-cs"/>
              </a:rPr>
              <a:t>               = $1.20 * 140,000 = $168,000 for </a:t>
            </a:r>
            <a:r>
              <a:rPr lang="en-US" sz="2900" u="sng" dirty="0" smtClean="0">
                <a:ea typeface="+mn-ea"/>
                <a:cs typeface="+mn-cs"/>
              </a:rPr>
              <a:t>clips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How </a:t>
            </a:r>
            <a:r>
              <a:rPr lang="en-US" sz="3200" i="1" dirty="0" smtClean="0">
                <a:ea typeface="+mj-ea"/>
                <a:cs typeface="+mj-cs"/>
              </a:rPr>
              <a:t>Solver</a:t>
            </a:r>
            <a:r>
              <a:rPr lang="en-US" sz="3200" dirty="0" smtClean="0">
                <a:ea typeface="+mj-ea"/>
                <a:cs typeface="+mj-cs"/>
              </a:rPr>
              <a:t> Works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451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4516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E53DBCCF-FAC3-4F50-B670-2F8CE2C6D58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451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057400"/>
            <a:ext cx="7496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13.12 (continued)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Solving the Crebo Manufacturing 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How </a:t>
            </a:r>
            <a:r>
              <a:rPr lang="en-US" sz="3200" i="1" dirty="0" smtClean="0">
                <a:ea typeface="+mj-ea"/>
                <a:cs typeface="+mj-cs"/>
              </a:rPr>
              <a:t>Solver</a:t>
            </a:r>
            <a:r>
              <a:rPr lang="en-US" sz="3200" dirty="0" smtClean="0">
                <a:ea typeface="+mj-ea"/>
                <a:cs typeface="+mj-cs"/>
              </a:rPr>
              <a:t> Works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5539" name="TextBox 5"/>
          <p:cNvSpPr txBox="1">
            <a:spLocks noChangeArrowheads="1"/>
          </p:cNvSpPr>
          <p:nvPr/>
        </p:nvSpPr>
        <p:spPr bwMode="auto">
          <a:xfrm>
            <a:off x="5462588" y="5762625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13.15</a:t>
            </a:r>
          </a:p>
        </p:txBody>
      </p:sp>
      <p:sp>
        <p:nvSpPr>
          <p:cNvPr id="6554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5541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F0903D69-DD5B-4024-9532-9D444D2EAF4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55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4065588"/>
            <a:ext cx="5548313" cy="169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312988"/>
            <a:ext cx="5548313" cy="1611312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65544" name="TextBox 2"/>
          <p:cNvSpPr txBox="1">
            <a:spLocks noChangeArrowheads="1"/>
          </p:cNvSpPr>
          <p:nvPr/>
        </p:nvSpPr>
        <p:spPr bwMode="auto">
          <a:xfrm>
            <a:off x="6477000" y="4175125"/>
            <a:ext cx="1981200" cy="147478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Clips have the highest marginal profit per unit of resource consumed.</a:t>
            </a:r>
          </a:p>
        </p:txBody>
      </p:sp>
      <p:sp>
        <p:nvSpPr>
          <p:cNvPr id="10" name="Oval 9"/>
          <p:cNvSpPr/>
          <p:nvPr/>
        </p:nvSpPr>
        <p:spPr>
          <a:xfrm>
            <a:off x="5081588" y="5181600"/>
            <a:ext cx="571500" cy="1524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How </a:t>
            </a:r>
            <a:r>
              <a:rPr lang="en-US" i="1" u="sng" smtClean="0"/>
              <a:t>Solver</a:t>
            </a:r>
            <a:r>
              <a:rPr lang="en-US" u="sng" smtClean="0"/>
              <a:t> Creates Names in Reports</a:t>
            </a:r>
          </a:p>
          <a:p>
            <a:pPr>
              <a:buFont typeface="Wingdings 3" pitchFamily="-72" charset="2"/>
              <a:buNone/>
            </a:pPr>
            <a:r>
              <a:rPr lang="en-US" i="1" smtClean="0"/>
              <a:t>Solver </a:t>
            </a:r>
            <a:r>
              <a:rPr lang="en-US" smtClean="0"/>
              <a:t>assigns names to:</a:t>
            </a:r>
          </a:p>
          <a:p>
            <a:r>
              <a:rPr lang="en-US" smtClean="0"/>
              <a:t>Target cells</a:t>
            </a:r>
          </a:p>
          <a:p>
            <a:r>
              <a:rPr lang="en-US" smtClean="0"/>
              <a:t>Changing cells </a:t>
            </a:r>
          </a:p>
          <a:p>
            <a:r>
              <a:rPr lang="en-US" smtClean="0"/>
              <a:t>Constraint function cells</a:t>
            </a:r>
          </a:p>
          <a:p>
            <a:pPr>
              <a:buFont typeface="Wingdings 3" pitchFamily="-72" charset="2"/>
              <a:buNone/>
            </a:pPr>
            <a:r>
              <a:rPr lang="en-US" smtClean="0"/>
              <a:t>Names are formed by concatenating the first cell containing text to the:</a:t>
            </a:r>
          </a:p>
          <a:p>
            <a:r>
              <a:rPr lang="en-US" smtClean="0"/>
              <a:t>Left of the cell and</a:t>
            </a:r>
          </a:p>
          <a:p>
            <a:r>
              <a:rPr lang="en-US" smtClean="0"/>
              <a:t>Above the cell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How </a:t>
            </a:r>
            <a:r>
              <a:rPr lang="en-US" sz="3200" i="1" dirty="0" smtClean="0">
                <a:ea typeface="+mj-ea"/>
                <a:cs typeface="+mj-cs"/>
              </a:rPr>
              <a:t>Solver</a:t>
            </a:r>
            <a:r>
              <a:rPr lang="en-US" sz="3200" dirty="0" smtClean="0">
                <a:ea typeface="+mj-ea"/>
                <a:cs typeface="+mj-cs"/>
              </a:rPr>
              <a:t> Works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656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6564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B70CD4BE-A3BA-427B-A818-5AAA1F46FC6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How </a:t>
            </a:r>
            <a:r>
              <a:rPr lang="en-US" i="1" u="sng" smtClean="0"/>
              <a:t>Solver</a:t>
            </a:r>
            <a:r>
              <a:rPr lang="en-US" u="sng" smtClean="0"/>
              <a:t> Creates Names in Reports (continued)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How </a:t>
            </a:r>
            <a:r>
              <a:rPr lang="en-US" sz="3200" i="1" dirty="0" smtClean="0">
                <a:ea typeface="+mj-ea"/>
                <a:cs typeface="+mj-cs"/>
              </a:rPr>
              <a:t>Solver</a:t>
            </a:r>
            <a:r>
              <a:rPr lang="en-US" sz="3200" dirty="0" smtClean="0">
                <a:ea typeface="+mj-ea"/>
                <a:cs typeface="+mj-cs"/>
              </a:rPr>
              <a:t> Works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758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7588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CD439B2E-A9F4-4293-A50A-1E8577AFB48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67589" name="TextBox 5"/>
          <p:cNvSpPr txBox="1">
            <a:spLocks noChangeArrowheads="1"/>
          </p:cNvSpPr>
          <p:nvPr/>
        </p:nvSpPr>
        <p:spPr bwMode="auto">
          <a:xfrm>
            <a:off x="7856538" y="5545138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13.1</a:t>
            </a:r>
          </a:p>
        </p:txBody>
      </p:sp>
      <p:pic>
        <p:nvPicPr>
          <p:cNvPr id="675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1263" y="2133600"/>
            <a:ext cx="3552825" cy="337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1" name="TextBox 7"/>
          <p:cNvSpPr txBox="1">
            <a:spLocks noChangeArrowheads="1"/>
          </p:cNvSpPr>
          <p:nvPr/>
        </p:nvSpPr>
        <p:spPr bwMode="auto">
          <a:xfrm>
            <a:off x="685800" y="1981200"/>
            <a:ext cx="3200400" cy="6508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Target cell D22 name:</a:t>
            </a:r>
          </a:p>
          <a:p>
            <a:r>
              <a:rPr lang="en-US" i="1"/>
              <a:t>Profit Contribution Total Profit</a:t>
            </a:r>
          </a:p>
        </p:txBody>
      </p:sp>
      <p:sp>
        <p:nvSpPr>
          <p:cNvPr id="67592" name="TextBox 8"/>
          <p:cNvSpPr txBox="1">
            <a:spLocks noChangeArrowheads="1"/>
          </p:cNvSpPr>
          <p:nvPr/>
        </p:nvSpPr>
        <p:spPr bwMode="auto">
          <a:xfrm>
            <a:off x="685800" y="2892425"/>
            <a:ext cx="3205163" cy="6508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Changing cell B14 name:</a:t>
            </a:r>
          </a:p>
          <a:p>
            <a:r>
              <a:rPr lang="en-US" i="1"/>
              <a:t>Quantity Produced Jordanelle</a:t>
            </a:r>
          </a:p>
        </p:txBody>
      </p:sp>
      <p:sp>
        <p:nvSpPr>
          <p:cNvPr id="67593" name="TextBox 9"/>
          <p:cNvSpPr txBox="1">
            <a:spLocks noChangeArrowheads="1"/>
          </p:cNvSpPr>
          <p:nvPr/>
        </p:nvSpPr>
        <p:spPr bwMode="auto">
          <a:xfrm>
            <a:off x="661988" y="3886200"/>
            <a:ext cx="3687762" cy="6508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Constraint function cell D15 name:</a:t>
            </a:r>
          </a:p>
          <a:p>
            <a:r>
              <a:rPr lang="en-US" i="1"/>
              <a:t>Fabrication Hours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Optimization</a:t>
            </a:r>
            <a:r>
              <a:rPr lang="en-US" dirty="0" smtClean="0">
                <a:ea typeface="+mn-ea"/>
                <a:cs typeface="+mn-cs"/>
              </a:rPr>
              <a:t> is the process of selecting values of decision variables that </a:t>
            </a:r>
            <a:r>
              <a:rPr lang="en-US" i="1" dirty="0" smtClean="0">
                <a:ea typeface="+mn-ea"/>
                <a:cs typeface="+mn-cs"/>
              </a:rPr>
              <a:t>minimize </a:t>
            </a:r>
            <a:r>
              <a:rPr lang="en-US" dirty="0" smtClean="0">
                <a:ea typeface="+mn-ea"/>
                <a:cs typeface="+mn-cs"/>
              </a:rPr>
              <a:t>or</a:t>
            </a:r>
            <a:r>
              <a:rPr lang="en-US" i="1" dirty="0" smtClean="0">
                <a:ea typeface="+mn-ea"/>
                <a:cs typeface="+mn-cs"/>
              </a:rPr>
              <a:t> maximize</a:t>
            </a:r>
            <a:r>
              <a:rPr lang="en-US" dirty="0" smtClean="0">
                <a:ea typeface="+mn-ea"/>
                <a:cs typeface="+mn-cs"/>
              </a:rPr>
              <a:t> some quantity of interest.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S</a:t>
            </a:r>
            <a:r>
              <a:rPr lang="en-US" dirty="0" smtClean="0">
                <a:ea typeface="+mn-ea"/>
                <a:cs typeface="+mn-cs"/>
              </a:rPr>
              <a:t>teps for building an optimization model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1. Identify the decision variables.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2. Identify the objective function.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3. Identify all appropriate constraints.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4. Write the objective function and constraints as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   mathematical expressions.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Building Linear Optimization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174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1748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6E9E446E-59FE-4197-A27D-478A1EA2580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Difficulties with </a:t>
            </a:r>
            <a:r>
              <a:rPr lang="en-US" i="1" u="sng" dirty="0" smtClean="0">
                <a:ea typeface="+mn-ea"/>
                <a:cs typeface="+mn-cs"/>
              </a:rPr>
              <a:t>Solver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Poorly scaled models: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Occur when model parameters differ by several orders of magnitude (e.g.; differ by a factor of 1000 or 10,000 or more)</a:t>
            </a:r>
          </a:p>
          <a:p>
            <a:pPr marL="109728" indent="0" fontAlgn="auto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Consequences of poorly scaled models: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May cause rounding errors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May result in an error message indicating the assumptions of a linear model are not met</a:t>
            </a:r>
          </a:p>
          <a:p>
            <a:pPr marL="109728" indent="0" fontAlgn="auto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How to deal with poorly scaled models</a:t>
            </a:r>
            <a:r>
              <a:rPr lang="en-US" dirty="0" smtClean="0">
                <a:ea typeface="+mn-ea"/>
                <a:cs typeface="+mn-cs"/>
              </a:rPr>
              <a:t>: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Try choosing the option: </a:t>
            </a:r>
            <a:r>
              <a:rPr lang="en-US" i="1" dirty="0" smtClean="0">
                <a:ea typeface="+mn-ea"/>
                <a:cs typeface="+mn-cs"/>
              </a:rPr>
              <a:t>Use Automatic Scaling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How </a:t>
            </a:r>
            <a:r>
              <a:rPr lang="en-US" sz="3200" i="1" dirty="0" smtClean="0">
                <a:ea typeface="+mj-ea"/>
                <a:cs typeface="+mj-cs"/>
              </a:rPr>
              <a:t>Solver</a:t>
            </a:r>
            <a:r>
              <a:rPr lang="en-US" sz="3200" dirty="0" smtClean="0">
                <a:ea typeface="+mj-ea"/>
                <a:cs typeface="+mj-cs"/>
              </a:rPr>
              <a:t> Works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861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8612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8AAD2CD0-EC85-46FF-A6F5-7E48A7A6B97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Four Possible Outcomes when Solving a Linear Optimization Model</a:t>
            </a:r>
            <a:endParaRPr lang="en-US" smtClean="0"/>
          </a:p>
          <a:p>
            <a:r>
              <a:rPr lang="en-US" smtClean="0"/>
              <a:t>Unique optimal solution</a:t>
            </a:r>
          </a:p>
          <a:p>
            <a:r>
              <a:rPr lang="en-US" smtClean="0"/>
              <a:t>Alternate optimal solutions</a:t>
            </a:r>
          </a:p>
          <a:p>
            <a:r>
              <a:rPr lang="en-US" smtClean="0"/>
              <a:t>Unbounded solution</a:t>
            </a:r>
          </a:p>
          <a:p>
            <a:r>
              <a:rPr lang="en-US" smtClean="0"/>
              <a:t>Infeasible solution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i="1" dirty="0">
                <a:ea typeface="+mj-ea"/>
                <a:cs typeface="+mj-cs"/>
              </a:rPr>
              <a:t>Solver</a:t>
            </a:r>
            <a:r>
              <a:rPr lang="en-US" sz="3200" dirty="0">
                <a:ea typeface="+mj-ea"/>
                <a:cs typeface="+mj-cs"/>
              </a:rPr>
              <a:t> Outcomes and Solution Messages</a:t>
            </a:r>
          </a:p>
        </p:txBody>
      </p:sp>
      <p:sp>
        <p:nvSpPr>
          <p:cNvPr id="6963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9636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3AC4EFA6-6EEF-4AF3-B907-C70016AFA09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Content Placeholder 1"/>
          <p:cNvSpPr>
            <a:spLocks noGrp="1"/>
          </p:cNvSpPr>
          <p:nvPr>
            <p:ph idx="1"/>
          </p:nvPr>
        </p:nvSpPr>
        <p:spPr>
          <a:xfrm>
            <a:off x="442913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13.13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 Model with Alternative Optimal Solutions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i="1" dirty="0" smtClean="0">
                <a:ea typeface="+mj-ea"/>
                <a:cs typeface="+mj-cs"/>
              </a:rPr>
              <a:t>Solver</a:t>
            </a:r>
            <a:r>
              <a:rPr lang="en-US" sz="3200" dirty="0" smtClean="0">
                <a:ea typeface="+mj-ea"/>
                <a:cs typeface="+mj-cs"/>
              </a:rPr>
              <a:t> Outcomes and Solution Messages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0659" name="TextBox 5"/>
          <p:cNvSpPr txBox="1">
            <a:spLocks noChangeArrowheads="1"/>
          </p:cNvSpPr>
          <p:nvPr/>
        </p:nvSpPr>
        <p:spPr bwMode="auto">
          <a:xfrm>
            <a:off x="3671888" y="6002338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13.16</a:t>
            </a:r>
          </a:p>
        </p:txBody>
      </p:sp>
      <p:sp>
        <p:nvSpPr>
          <p:cNvPr id="7066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0661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A4C8FCDA-D048-47E4-B140-8FA7E81C578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06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888" y="2371725"/>
            <a:ext cx="383857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3" name="TextBox 7"/>
          <p:cNvSpPr txBox="1">
            <a:spLocks noChangeArrowheads="1"/>
          </p:cNvSpPr>
          <p:nvPr/>
        </p:nvSpPr>
        <p:spPr bwMode="auto">
          <a:xfrm>
            <a:off x="4887913" y="2425700"/>
            <a:ext cx="3200400" cy="92551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Solution to the Sklenka Ski problem using a revised objective function coefficient:</a:t>
            </a:r>
          </a:p>
        </p:txBody>
      </p:sp>
      <p:sp>
        <p:nvSpPr>
          <p:cNvPr id="70664" name="TextBox 8"/>
          <p:cNvSpPr txBox="1">
            <a:spLocks noChangeArrowheads="1"/>
          </p:cNvSpPr>
          <p:nvPr/>
        </p:nvSpPr>
        <p:spPr bwMode="auto">
          <a:xfrm>
            <a:off x="4572000" y="3349625"/>
            <a:ext cx="3821113" cy="6508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Profit for </a:t>
            </a:r>
            <a:r>
              <a:rPr lang="en-US" i="1"/>
              <a:t>Deercrest</a:t>
            </a:r>
            <a:r>
              <a:rPr lang="en-US"/>
              <a:t> skis = $75/pair</a:t>
            </a:r>
          </a:p>
          <a:p>
            <a:r>
              <a:rPr lang="en-US"/>
              <a:t>(instead of $65/pair)</a:t>
            </a:r>
          </a:p>
        </p:txBody>
      </p:sp>
      <p:sp>
        <p:nvSpPr>
          <p:cNvPr id="70665" name="TextBox 9"/>
          <p:cNvSpPr txBox="1">
            <a:spLocks noChangeArrowheads="1"/>
          </p:cNvSpPr>
          <p:nvPr/>
        </p:nvSpPr>
        <p:spPr bwMode="auto">
          <a:xfrm>
            <a:off x="4991100" y="4572000"/>
            <a:ext cx="2982913" cy="6508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Maximized Profit = $1050</a:t>
            </a:r>
          </a:p>
          <a:p>
            <a:r>
              <a:rPr lang="en-US"/>
              <a:t>(instead of $945)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Content Placeholder 1"/>
          <p:cNvSpPr>
            <a:spLocks noGrp="1"/>
          </p:cNvSpPr>
          <p:nvPr>
            <p:ph idx="1"/>
          </p:nvPr>
        </p:nvSpPr>
        <p:spPr>
          <a:xfrm>
            <a:off x="442913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13.13 (continued)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 Model with Alternative Optimal Solutions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i="1" dirty="0" smtClean="0">
                <a:ea typeface="+mj-ea"/>
                <a:cs typeface="+mj-cs"/>
              </a:rPr>
              <a:t>Solver</a:t>
            </a:r>
            <a:r>
              <a:rPr lang="en-US" sz="3200" dirty="0" smtClean="0">
                <a:ea typeface="+mj-ea"/>
                <a:cs typeface="+mj-cs"/>
              </a:rPr>
              <a:t> Outcomes and Solution Messages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1683" name="TextBox 5"/>
          <p:cNvSpPr txBox="1">
            <a:spLocks noChangeArrowheads="1"/>
          </p:cNvSpPr>
          <p:nvPr/>
        </p:nvSpPr>
        <p:spPr bwMode="auto">
          <a:xfrm>
            <a:off x="5191125" y="5761038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13.17</a:t>
            </a:r>
          </a:p>
        </p:txBody>
      </p:sp>
      <p:sp>
        <p:nvSpPr>
          <p:cNvPr id="7168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1685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5CCE76C4-7652-4581-901E-3D718049448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16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41550"/>
            <a:ext cx="5480050" cy="351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516688" y="2189163"/>
            <a:ext cx="2133600" cy="16256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The objective function is now parallel to the binding finishing constraint.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6688" y="3908425"/>
            <a:ext cx="2133600" cy="16256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All points on the line between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(0, 14) and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(5.25, 10.5)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are optimal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Content Placeholder 1"/>
          <p:cNvSpPr>
            <a:spLocks noGrp="1"/>
          </p:cNvSpPr>
          <p:nvPr>
            <p:ph idx="1"/>
          </p:nvPr>
        </p:nvSpPr>
        <p:spPr>
          <a:xfrm>
            <a:off x="457200" y="1236663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13.14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 Model with an Unbounded Solution</a:t>
            </a:r>
          </a:p>
          <a:p>
            <a:r>
              <a:rPr lang="en-US" smtClean="0"/>
              <a:t>Suppose we remove the finishing and fabrication constraints from the Sklenka Ski problem.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i="1" dirty="0" smtClean="0">
                <a:ea typeface="+mj-ea"/>
                <a:cs typeface="+mj-cs"/>
              </a:rPr>
              <a:t>Solver</a:t>
            </a:r>
            <a:r>
              <a:rPr lang="en-US" sz="3200" dirty="0" smtClean="0">
                <a:ea typeface="+mj-ea"/>
                <a:cs typeface="+mj-cs"/>
              </a:rPr>
              <a:t> Outcomes and Solution Messages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2707" name="TextBox 5"/>
          <p:cNvSpPr txBox="1">
            <a:spLocks noChangeArrowheads="1"/>
          </p:cNvSpPr>
          <p:nvPr/>
        </p:nvSpPr>
        <p:spPr bwMode="auto">
          <a:xfrm>
            <a:off x="6122988" y="5638800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13.18</a:t>
            </a:r>
          </a:p>
        </p:txBody>
      </p:sp>
      <p:sp>
        <p:nvSpPr>
          <p:cNvPr id="7270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2709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4FB16E35-03E4-45AA-967A-4D8389E1547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27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3195638"/>
            <a:ext cx="4852988" cy="244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2209800" y="3505200"/>
            <a:ext cx="2743200" cy="4572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13.14 (continued)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 Model with an Unbounded Solution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i="1" dirty="0" smtClean="0">
                <a:ea typeface="+mj-ea"/>
                <a:cs typeface="+mj-cs"/>
              </a:rPr>
              <a:t>Solver</a:t>
            </a:r>
            <a:r>
              <a:rPr lang="en-US" sz="3200" dirty="0" smtClean="0">
                <a:ea typeface="+mj-ea"/>
                <a:cs typeface="+mj-cs"/>
              </a:rPr>
              <a:t> Outcomes and Solution Messages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373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3732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1B039685-C345-49BD-ADE9-2465C0DFFC3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73733" name="TextBox 7"/>
          <p:cNvSpPr txBox="1">
            <a:spLocks noChangeArrowheads="1"/>
          </p:cNvSpPr>
          <p:nvPr/>
        </p:nvSpPr>
        <p:spPr bwMode="auto">
          <a:xfrm>
            <a:off x="5126038" y="5948363"/>
            <a:ext cx="11715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13.19</a:t>
            </a:r>
          </a:p>
        </p:txBody>
      </p:sp>
      <p:pic>
        <p:nvPicPr>
          <p:cNvPr id="737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0"/>
            <a:ext cx="5764213" cy="367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5" name="TextBox 2"/>
          <p:cNvSpPr txBox="1">
            <a:spLocks noChangeArrowheads="1"/>
          </p:cNvSpPr>
          <p:nvPr/>
        </p:nvSpPr>
        <p:spPr bwMode="auto">
          <a:xfrm>
            <a:off x="6629400" y="2717800"/>
            <a:ext cx="2028825" cy="17494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There are no constraints to prevent the profit function from increasing to infinity.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13.15  A Model with an Infeasible Solution</a:t>
            </a:r>
          </a:p>
          <a:p>
            <a:r>
              <a:rPr lang="en-US" smtClean="0"/>
              <a:t>Suppose, by mistake, the modeler in the Sklenka Ski problem used a ≥ sign in the fabrication constraint (instead of ≤).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i="1" dirty="0" smtClean="0">
                <a:ea typeface="+mj-ea"/>
                <a:cs typeface="+mj-cs"/>
              </a:rPr>
              <a:t>Solver</a:t>
            </a:r>
            <a:r>
              <a:rPr lang="en-US" sz="3200" dirty="0" smtClean="0">
                <a:ea typeface="+mj-ea"/>
                <a:cs typeface="+mj-cs"/>
              </a:rPr>
              <a:t> Outcomes and Solution Messages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4755" name="TextBox 5"/>
          <p:cNvSpPr txBox="1">
            <a:spLocks noChangeArrowheads="1"/>
          </p:cNvSpPr>
          <p:nvPr/>
        </p:nvSpPr>
        <p:spPr bwMode="auto">
          <a:xfrm>
            <a:off x="6176963" y="5775325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13.20</a:t>
            </a:r>
          </a:p>
        </p:txBody>
      </p:sp>
      <p:sp>
        <p:nvSpPr>
          <p:cNvPr id="7475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4757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8F538B9B-984C-4665-9DC5-2B0E31F85F1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47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9925" y="3200400"/>
            <a:ext cx="5137150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Oval 2"/>
          <p:cNvSpPr/>
          <p:nvPr/>
        </p:nvSpPr>
        <p:spPr>
          <a:xfrm>
            <a:off x="1981200" y="3505200"/>
            <a:ext cx="2590800" cy="4572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13.15 (continued)  A Model with an Infeasible Solution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i="1" dirty="0" smtClean="0">
                <a:ea typeface="+mj-ea"/>
                <a:cs typeface="+mj-cs"/>
              </a:rPr>
              <a:t>Solver</a:t>
            </a:r>
            <a:r>
              <a:rPr lang="en-US" sz="3200" dirty="0" smtClean="0">
                <a:ea typeface="+mj-ea"/>
                <a:cs typeface="+mj-cs"/>
              </a:rPr>
              <a:t> Outcomes and Solution Messages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5779" name="TextBox 5"/>
          <p:cNvSpPr txBox="1">
            <a:spLocks noChangeArrowheads="1"/>
          </p:cNvSpPr>
          <p:nvPr/>
        </p:nvSpPr>
        <p:spPr bwMode="auto">
          <a:xfrm>
            <a:off x="5389563" y="5943600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13.21</a:t>
            </a:r>
          </a:p>
        </p:txBody>
      </p:sp>
      <p:sp>
        <p:nvSpPr>
          <p:cNvPr id="7578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5781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CAB69CF5-D808-4940-8D5C-25A08D0A912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57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86000"/>
            <a:ext cx="5678488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3" name="TextBox 7"/>
          <p:cNvSpPr txBox="1">
            <a:spLocks noChangeArrowheads="1"/>
          </p:cNvSpPr>
          <p:nvPr/>
        </p:nvSpPr>
        <p:spPr bwMode="auto">
          <a:xfrm>
            <a:off x="6553200" y="2362200"/>
            <a:ext cx="1828800" cy="12001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There are no points that satisfy all of the constraints.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 3" pitchFamily="-72" charset="2"/>
              <a:buNone/>
            </a:pPr>
            <a:r>
              <a:rPr lang="en-US" u="sng" smtClean="0"/>
              <a:t>Example 13.16  Using </a:t>
            </a:r>
            <a:r>
              <a:rPr lang="en-US" i="1" u="sng" smtClean="0"/>
              <a:t>Solver</a:t>
            </a:r>
            <a:r>
              <a:rPr lang="en-US" u="sng" smtClean="0"/>
              <a:t> for What-If-Analysis</a:t>
            </a:r>
          </a:p>
          <a:p>
            <a:pPr>
              <a:lnSpc>
                <a:spcPct val="90000"/>
              </a:lnSpc>
            </a:pPr>
            <a:r>
              <a:rPr lang="en-US" smtClean="0"/>
              <a:t>Four questions are posed by the managers of Sklenka Ski company:</a:t>
            </a:r>
          </a:p>
          <a:p>
            <a:pPr>
              <a:lnSpc>
                <a:spcPct val="90000"/>
              </a:lnSpc>
              <a:buClr>
                <a:schemeClr val="tx1"/>
              </a:buClr>
              <a:buSzPct val="100000"/>
              <a:buFont typeface="Arial" pitchFamily="-72" charset="0"/>
              <a:buAutoNum type="arabicPeriod"/>
            </a:pPr>
            <a:r>
              <a:rPr lang="en-US" smtClean="0"/>
              <a:t>If the </a:t>
            </a:r>
            <a:r>
              <a:rPr lang="en-US" i="1" smtClean="0"/>
              <a:t>Jordanelle</a:t>
            </a:r>
            <a:r>
              <a:rPr lang="en-US" smtClean="0"/>
              <a:t> ski’s profit increased $10/pair, how would the optimal solution change?</a:t>
            </a:r>
          </a:p>
          <a:p>
            <a:pPr>
              <a:lnSpc>
                <a:spcPct val="90000"/>
              </a:lnSpc>
              <a:buClr>
                <a:schemeClr val="tx1"/>
              </a:buClr>
              <a:buSzPct val="100000"/>
              <a:buFont typeface="Arial" pitchFamily="-72" charset="0"/>
              <a:buAutoNum type="arabicPeriod"/>
            </a:pPr>
            <a:r>
              <a:rPr lang="en-US" smtClean="0"/>
              <a:t>If </a:t>
            </a:r>
            <a:r>
              <a:rPr lang="en-US"/>
              <a:t>the </a:t>
            </a:r>
            <a:r>
              <a:rPr lang="en-US" i="1"/>
              <a:t>Jordanelle</a:t>
            </a:r>
            <a:r>
              <a:rPr lang="en-US"/>
              <a:t> </a:t>
            </a:r>
            <a:r>
              <a:rPr lang="en-US" smtClean="0"/>
              <a:t>ski’s profit decreased </a:t>
            </a:r>
            <a:r>
              <a:rPr lang="en-US"/>
              <a:t>$10/pair, how would the optimal solution change</a:t>
            </a:r>
            <a:r>
              <a:rPr lang="en-US" smtClean="0"/>
              <a:t>?</a:t>
            </a:r>
          </a:p>
          <a:p>
            <a:pPr>
              <a:lnSpc>
                <a:spcPct val="90000"/>
              </a:lnSpc>
              <a:buClr>
                <a:schemeClr val="tx1"/>
              </a:buClr>
              <a:buSzPct val="100000"/>
              <a:buFont typeface="Arial" pitchFamily="-72" charset="0"/>
              <a:buAutoNum type="arabicPeriod"/>
            </a:pPr>
            <a:r>
              <a:rPr lang="en-US" smtClean="0"/>
              <a:t>If 10 additional finishing hours were available, how would manufacturing plans be affected?</a:t>
            </a:r>
          </a:p>
          <a:p>
            <a:pPr>
              <a:lnSpc>
                <a:spcPct val="90000"/>
              </a:lnSpc>
              <a:buClr>
                <a:schemeClr val="tx1"/>
              </a:buClr>
              <a:buSzPct val="100000"/>
              <a:buFont typeface="Arial" pitchFamily="-72" charset="0"/>
              <a:buAutoNum type="arabicPeriod"/>
            </a:pPr>
            <a:r>
              <a:rPr lang="en-US" smtClean="0"/>
              <a:t>If 2 fewer finishing hours were available, how would manufacturing plans be affected?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Using Optimization Models for Prediction and Insight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680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6804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02C60FF7-D472-4DCB-9EBF-7B49DE76F14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13.16 (continued) Using </a:t>
            </a:r>
            <a:r>
              <a:rPr lang="en-US" i="1" u="sng" smtClean="0"/>
              <a:t>Solver</a:t>
            </a:r>
            <a:r>
              <a:rPr lang="en-US" u="sng" smtClean="0"/>
              <a:t> for What-If-Analysis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Using Optimization Models for Prediction and Insight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782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7828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39B466E5-44CB-493A-9618-7347692856A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77829" name="TextBox 7"/>
          <p:cNvSpPr txBox="1">
            <a:spLocks noChangeArrowheads="1"/>
          </p:cNvSpPr>
          <p:nvPr/>
        </p:nvSpPr>
        <p:spPr bwMode="auto">
          <a:xfrm>
            <a:off x="3648075" y="5895975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13.5</a:t>
            </a:r>
          </a:p>
        </p:txBody>
      </p:sp>
      <p:pic>
        <p:nvPicPr>
          <p:cNvPr id="778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435225"/>
            <a:ext cx="3638550" cy="346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31" name="TextBox 9"/>
          <p:cNvSpPr txBox="1">
            <a:spLocks noChangeArrowheads="1"/>
          </p:cNvSpPr>
          <p:nvPr/>
        </p:nvSpPr>
        <p:spPr bwMode="auto">
          <a:xfrm>
            <a:off x="7629525" y="3513138"/>
            <a:ext cx="9318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13.22.</a:t>
            </a:r>
          </a:p>
        </p:txBody>
      </p:sp>
      <p:pic>
        <p:nvPicPr>
          <p:cNvPr id="7783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3925" y="2432050"/>
            <a:ext cx="38195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257800" y="3886200"/>
            <a:ext cx="2840038" cy="1901825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Base Case is the original model shown to the left.</a:t>
            </a:r>
          </a:p>
          <a:p>
            <a:pPr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The solutions (shown above) to the other 4 scenarios were obtained by re-solving the model.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smtClean="0"/>
              <a:t>Decision variables</a:t>
            </a:r>
            <a:r>
              <a:rPr lang="en-US" smtClean="0"/>
              <a:t> are the unknown values that the model seeks to determine.</a:t>
            </a:r>
          </a:p>
          <a:p>
            <a:r>
              <a:rPr lang="en-US" smtClean="0"/>
              <a:t>The </a:t>
            </a:r>
            <a:r>
              <a:rPr lang="en-US" u="sng" smtClean="0"/>
              <a:t>objective function</a:t>
            </a:r>
            <a:r>
              <a:rPr lang="en-US" smtClean="0"/>
              <a:t> is the quantity we seek to maximize or minimize.</a:t>
            </a:r>
          </a:p>
          <a:p>
            <a:r>
              <a:rPr lang="en-US" u="sng" smtClean="0"/>
              <a:t>Constraints</a:t>
            </a:r>
            <a:r>
              <a:rPr lang="en-US" smtClean="0"/>
              <a:t> are limitations, requirements, or other restrictions that are imposed on any solution.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Building Linear Optimization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277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2772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53B0B563-188B-4069-860D-9E5A216AA65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13.16 (continued) Using </a:t>
            </a:r>
            <a:r>
              <a:rPr lang="en-US" i="1" u="sng" smtClean="0"/>
              <a:t>Solver</a:t>
            </a:r>
            <a:r>
              <a:rPr lang="en-US" u="sng" smtClean="0"/>
              <a:t> for What-If-Analysis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Using Optimization Models for Prediction and Insight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8851" name="TextBox 5"/>
          <p:cNvSpPr txBox="1">
            <a:spLocks noChangeArrowheads="1"/>
          </p:cNvSpPr>
          <p:nvPr/>
        </p:nvSpPr>
        <p:spPr bwMode="auto">
          <a:xfrm>
            <a:off x="6227763" y="3916363"/>
            <a:ext cx="9318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13.22.</a:t>
            </a:r>
          </a:p>
        </p:txBody>
      </p:sp>
      <p:sp>
        <p:nvSpPr>
          <p:cNvPr id="7885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8853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09F1F24C-A7F3-4F7A-A611-E478688BD7C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88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0088" y="2438400"/>
            <a:ext cx="51816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382713" y="4452938"/>
            <a:ext cx="6503987" cy="1200150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>
                <a:latin typeface="+mn-lt"/>
                <a:ea typeface="+mn-ea"/>
                <a:cs typeface="+mn-cs"/>
                <a:sym typeface="Wingdings" pitchFamily="2" charset="2"/>
              </a:rPr>
              <a:t>If </a:t>
            </a:r>
            <a:r>
              <a:rPr lang="en-US" i="1" dirty="0" err="1">
                <a:latin typeface="+mn-lt"/>
                <a:ea typeface="+mn-ea"/>
                <a:cs typeface="+mn-cs"/>
              </a:rPr>
              <a:t>Jordanelle</a:t>
            </a:r>
            <a:r>
              <a:rPr lang="en-US" dirty="0">
                <a:latin typeface="+mn-lt"/>
                <a:ea typeface="+mn-ea"/>
                <a:cs typeface="+mn-cs"/>
              </a:rPr>
              <a:t> profit increases $10 </a:t>
            </a:r>
            <a:r>
              <a:rPr lang="en-US" dirty="0">
                <a:latin typeface="+mn-lt"/>
                <a:ea typeface="+mn-ea"/>
                <a:cs typeface="+mn-cs"/>
                <a:sym typeface="Wingdings" pitchFamily="2" charset="2"/>
              </a:rPr>
              <a:t> profit increases $52.50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>
                <a:latin typeface="+mn-lt"/>
                <a:ea typeface="+mn-ea"/>
                <a:cs typeface="+mn-cs"/>
                <a:sym typeface="Wingdings" pitchFamily="2" charset="2"/>
              </a:rPr>
              <a:t>If </a:t>
            </a:r>
            <a:r>
              <a:rPr lang="en-US" i="1" dirty="0" err="1">
                <a:latin typeface="+mn-lt"/>
                <a:ea typeface="+mn-ea"/>
                <a:cs typeface="+mn-cs"/>
                <a:sym typeface="Wingdings" pitchFamily="2" charset="2"/>
              </a:rPr>
              <a:t>Jordanelle</a:t>
            </a:r>
            <a:r>
              <a:rPr lang="en-US" dirty="0">
                <a:latin typeface="+mn-lt"/>
                <a:ea typeface="+mn-ea"/>
                <a:cs typeface="+mn-cs"/>
                <a:sym typeface="Wingdings" pitchFamily="2" charset="2"/>
              </a:rPr>
              <a:t> profit decreases $10  profit decreases $35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>
                <a:latin typeface="+mn-lt"/>
                <a:ea typeface="+mn-ea"/>
                <a:cs typeface="+mn-cs"/>
                <a:sym typeface="Wingdings" pitchFamily="2" charset="2"/>
              </a:rPr>
              <a:t>If finishing hours increase by 10  profit increases $409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>
                <a:latin typeface="+mn-lt"/>
                <a:ea typeface="+mn-ea"/>
                <a:cs typeface="+mn-cs"/>
                <a:sym typeface="Wingdings" pitchFamily="2" charset="2"/>
              </a:rPr>
              <a:t>If finishing hours decrease by 2  profit decreases $90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i="1" u="sng" smtClean="0"/>
              <a:t>Solver</a:t>
            </a:r>
            <a:r>
              <a:rPr lang="en-US" u="sng" smtClean="0"/>
              <a:t> Sensitivity Report</a:t>
            </a:r>
            <a:r>
              <a:rPr lang="en-US" smtClean="0"/>
              <a:t>: Shows what happens to the optimal solution if a </a:t>
            </a:r>
            <a:r>
              <a:rPr lang="en-US" u="sng" smtClean="0"/>
              <a:t>single</a:t>
            </a:r>
            <a:r>
              <a:rPr lang="en-US" smtClean="0"/>
              <a:t> model parameter changes (all others stay at their original values)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Using Optimization Models for Prediction and Insight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9875" name="TextBox 5"/>
          <p:cNvSpPr txBox="1">
            <a:spLocks noChangeArrowheads="1"/>
          </p:cNvSpPr>
          <p:nvPr/>
        </p:nvSpPr>
        <p:spPr bwMode="auto">
          <a:xfrm>
            <a:off x="6997700" y="598805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13.23</a:t>
            </a:r>
          </a:p>
        </p:txBody>
      </p:sp>
      <p:sp>
        <p:nvSpPr>
          <p:cNvPr id="7987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9877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57E0E77A-D150-4664-8309-E21A7251428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98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846388"/>
            <a:ext cx="674370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7672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13.17  Interpreting Sensitivity Information for Decision Variables</a:t>
            </a:r>
          </a:p>
          <a:p>
            <a:pPr>
              <a:spcBef>
                <a:spcPts val="1200"/>
              </a:spcBef>
              <a:buFont typeface="Wingdings 3" pitchFamily="-72" charset="2"/>
              <a:buNone/>
            </a:pPr>
            <a:r>
              <a:rPr lang="en-US" sz="2000" smtClean="0"/>
              <a:t>Decision Variable Part of the Sklenka Ski Sensitivity Report</a:t>
            </a:r>
          </a:p>
          <a:p>
            <a:pPr>
              <a:spcBef>
                <a:spcPts val="1200"/>
              </a:spcBef>
              <a:buFont typeface="Wingdings 3" pitchFamily="-72" charset="2"/>
              <a:buNone/>
            </a:pPr>
            <a:endParaRPr lang="en-US" sz="2000" smtClean="0"/>
          </a:p>
          <a:p>
            <a:pPr>
              <a:spcBef>
                <a:spcPts val="1200"/>
              </a:spcBef>
              <a:buFont typeface="Wingdings 3" pitchFamily="-72" charset="2"/>
              <a:buNone/>
            </a:pPr>
            <a:endParaRPr lang="en-US" sz="2000" smtClean="0"/>
          </a:p>
          <a:p>
            <a:pPr>
              <a:spcBef>
                <a:spcPts val="1200"/>
              </a:spcBef>
              <a:buFont typeface="Wingdings 3" pitchFamily="-72" charset="2"/>
              <a:buNone/>
            </a:pPr>
            <a:endParaRPr lang="en-US" sz="2000" smtClean="0"/>
          </a:p>
          <a:p>
            <a:pPr>
              <a:spcBef>
                <a:spcPts val="1200"/>
              </a:spcBef>
              <a:buFont typeface="Wingdings 3" pitchFamily="-72" charset="2"/>
              <a:buNone/>
            </a:pPr>
            <a:r>
              <a:rPr lang="en-US" sz="2000" u="sng" smtClean="0"/>
              <a:t>Reduced Cost</a:t>
            </a:r>
            <a:r>
              <a:rPr lang="en-US" sz="2000" smtClean="0"/>
              <a:t>: How much the objective function coefficient needs to be reduced for a variable that equals zero to become positive</a:t>
            </a:r>
          </a:p>
          <a:p>
            <a:pPr>
              <a:spcBef>
                <a:spcPts val="1200"/>
              </a:spcBef>
              <a:buFont typeface="Wingdings 3" pitchFamily="-72" charset="2"/>
              <a:buNone/>
            </a:pPr>
            <a:r>
              <a:rPr lang="en-US" sz="2000" u="sng" smtClean="0"/>
              <a:t>Allowable Increase/Decrease</a:t>
            </a:r>
            <a:r>
              <a:rPr lang="en-US" sz="2000" smtClean="0"/>
              <a:t>: How much an objective function coefficient can change before the optimal values of the decision variables change</a:t>
            </a: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Using Optimization Models for Prediction and Insight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089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0900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6892A41F-D371-497B-8C4B-E4BAF2ECE6C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971800"/>
            <a:ext cx="7086600" cy="927100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80902" name="TextBox 6"/>
          <p:cNvSpPr txBox="1">
            <a:spLocks noChangeArrowheads="1"/>
          </p:cNvSpPr>
          <p:nvPr/>
        </p:nvSpPr>
        <p:spPr bwMode="auto">
          <a:xfrm>
            <a:off x="6548438" y="3910013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13.23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13.18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Understanding Nonzero Reduced Costs</a:t>
            </a:r>
          </a:p>
          <a:p>
            <a:r>
              <a:rPr lang="en-US" sz="2400" smtClean="0"/>
              <a:t>Sensitivity report for the Sklenka Ski model after reducing profit on </a:t>
            </a:r>
            <a:r>
              <a:rPr lang="en-US" sz="2400" i="1" smtClean="0"/>
              <a:t>Jordanelle</a:t>
            </a:r>
            <a:r>
              <a:rPr lang="en-US" sz="2400" smtClean="0"/>
              <a:t> skis from $50 to $40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Using Optimization Models for Prediction and Insight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1923" name="TextBox 5"/>
          <p:cNvSpPr txBox="1">
            <a:spLocks noChangeArrowheads="1"/>
          </p:cNvSpPr>
          <p:nvPr/>
        </p:nvSpPr>
        <p:spPr bwMode="auto">
          <a:xfrm>
            <a:off x="5957888" y="5840413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13.24</a:t>
            </a:r>
          </a:p>
        </p:txBody>
      </p:sp>
      <p:sp>
        <p:nvSpPr>
          <p:cNvPr id="8192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1925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3739C1C4-27D3-4CFC-BA90-50FA850FD0F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19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203575"/>
            <a:ext cx="6019800" cy="263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3692525" y="4425950"/>
            <a:ext cx="1260475" cy="1905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1928" name="TextBox 2"/>
          <p:cNvSpPr txBox="1">
            <a:spLocks noChangeArrowheads="1"/>
          </p:cNvSpPr>
          <p:nvPr/>
        </p:nvSpPr>
        <p:spPr bwMode="auto">
          <a:xfrm>
            <a:off x="7010400" y="3549650"/>
            <a:ext cx="1371600" cy="17494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Produce no </a:t>
            </a:r>
            <a:r>
              <a:rPr lang="en-US" i="1"/>
              <a:t>Jordanelle </a:t>
            </a:r>
            <a:r>
              <a:rPr lang="en-US"/>
              <a:t>skis unless profit/pair increases $3.34.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48263"/>
          </a:xfrm>
        </p:spPr>
        <p:txBody>
          <a:bodyPr>
            <a:normAutofit fontScale="85000"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3200" u="sng" dirty="0" smtClean="0">
                <a:ea typeface="+mn-ea"/>
                <a:cs typeface="+mn-cs"/>
              </a:rPr>
              <a:t>Example 13.19  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3200" u="sng" dirty="0" smtClean="0">
                <a:ea typeface="+mn-ea"/>
                <a:cs typeface="+mn-cs"/>
              </a:rPr>
              <a:t>Interpreting Sensitivity Information for Constraints</a:t>
            </a:r>
          </a:p>
          <a:p>
            <a:pPr marL="365760" indent="-256032" fontAlgn="auto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sz="2600" dirty="0">
                <a:ea typeface="+mn-ea"/>
                <a:cs typeface="+mn-cs"/>
              </a:rPr>
              <a:t>Decision </a:t>
            </a:r>
            <a:r>
              <a:rPr lang="en-US" sz="2600" dirty="0" smtClean="0">
                <a:ea typeface="+mn-ea"/>
                <a:cs typeface="+mn-cs"/>
              </a:rPr>
              <a:t>variable part </a:t>
            </a:r>
            <a:r>
              <a:rPr lang="en-US" sz="2600" dirty="0">
                <a:ea typeface="+mn-ea"/>
                <a:cs typeface="+mn-cs"/>
              </a:rPr>
              <a:t>of the </a:t>
            </a:r>
            <a:r>
              <a:rPr lang="en-US" sz="2600" dirty="0" err="1">
                <a:ea typeface="+mn-ea"/>
                <a:cs typeface="+mn-cs"/>
              </a:rPr>
              <a:t>Sklenka</a:t>
            </a:r>
            <a:r>
              <a:rPr lang="en-US" sz="2600" dirty="0">
                <a:ea typeface="+mn-ea"/>
                <a:cs typeface="+mn-cs"/>
              </a:rPr>
              <a:t> Ski </a:t>
            </a:r>
            <a:r>
              <a:rPr lang="en-US" sz="2600" dirty="0" smtClean="0">
                <a:ea typeface="+mn-ea"/>
                <a:cs typeface="+mn-cs"/>
              </a:rPr>
              <a:t>sensitivity report</a:t>
            </a:r>
            <a:endParaRPr lang="en-US" sz="2600" dirty="0">
              <a:ea typeface="+mn-ea"/>
              <a:cs typeface="+mn-cs"/>
            </a:endParaRPr>
          </a:p>
          <a:p>
            <a:pPr marL="365760" indent="-256032" fontAlgn="auto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endParaRPr lang="en-US" sz="2800" dirty="0">
              <a:ea typeface="+mn-ea"/>
              <a:cs typeface="+mn-cs"/>
            </a:endParaRPr>
          </a:p>
          <a:p>
            <a:pPr marL="365760" indent="-256032" fontAlgn="auto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endParaRPr lang="en-US" sz="2800" dirty="0">
              <a:ea typeface="+mn-ea"/>
              <a:cs typeface="+mn-cs"/>
            </a:endParaRPr>
          </a:p>
          <a:p>
            <a:pPr marL="365760" indent="-256032" fontAlgn="auto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endParaRPr lang="en-US" sz="2800" dirty="0">
              <a:ea typeface="+mn-ea"/>
              <a:cs typeface="+mn-cs"/>
            </a:endParaRPr>
          </a:p>
          <a:p>
            <a:pPr marL="365760" indent="-256032" fontAlgn="auto">
              <a:spcBef>
                <a:spcPts val="18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sz="2600" u="sng" dirty="0" smtClean="0">
                <a:ea typeface="+mn-ea"/>
                <a:cs typeface="+mn-cs"/>
              </a:rPr>
              <a:t>Shadow Price</a:t>
            </a:r>
            <a:r>
              <a:rPr lang="en-US" sz="2600" dirty="0" smtClean="0">
                <a:ea typeface="+mn-ea"/>
                <a:cs typeface="+mn-cs"/>
              </a:rPr>
              <a:t> - how </a:t>
            </a:r>
            <a:r>
              <a:rPr lang="en-US" sz="2600" dirty="0">
                <a:ea typeface="+mn-ea"/>
                <a:cs typeface="+mn-cs"/>
              </a:rPr>
              <a:t>much the objective function </a:t>
            </a:r>
            <a:r>
              <a:rPr lang="en-US" sz="2600" dirty="0" smtClean="0">
                <a:ea typeface="+mn-ea"/>
                <a:cs typeface="+mn-cs"/>
              </a:rPr>
              <a:t>will change as the right hand side of a constraint is increased by 1</a:t>
            </a:r>
          </a:p>
          <a:p>
            <a:pPr marL="365760" indent="-256032" fontAlgn="auto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sz="2800" u="sng" dirty="0" smtClean="0">
                <a:ea typeface="+mn-ea"/>
                <a:cs typeface="+mn-cs"/>
              </a:rPr>
              <a:t>Allowable Increase/Decrease</a:t>
            </a:r>
            <a:r>
              <a:rPr lang="en-US" sz="2800" dirty="0" smtClean="0">
                <a:ea typeface="+mn-ea"/>
                <a:cs typeface="+mn-cs"/>
              </a:rPr>
              <a:t> - how </a:t>
            </a:r>
            <a:r>
              <a:rPr lang="en-US" sz="2800" dirty="0">
                <a:ea typeface="+mn-ea"/>
                <a:cs typeface="+mn-cs"/>
              </a:rPr>
              <a:t>much </a:t>
            </a:r>
            <a:r>
              <a:rPr lang="en-US" sz="2800" dirty="0" smtClean="0">
                <a:ea typeface="+mn-ea"/>
                <a:cs typeface="+mn-cs"/>
              </a:rPr>
              <a:t>a constraint’s right hand side </a:t>
            </a:r>
            <a:r>
              <a:rPr lang="en-US" sz="2800" dirty="0">
                <a:ea typeface="+mn-ea"/>
                <a:cs typeface="+mn-cs"/>
              </a:rPr>
              <a:t>can change before the optimal values of the decision variables </a:t>
            </a:r>
            <a:r>
              <a:rPr lang="en-US" sz="2800" dirty="0" smtClean="0">
                <a:ea typeface="+mn-ea"/>
                <a:cs typeface="+mn-cs"/>
              </a:rPr>
              <a:t>change</a:t>
            </a: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Using Optimization Models for Prediction and Insight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294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2948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FDD6920A-9157-4EE9-883C-29F93E95289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2949" name="TextBox 6"/>
          <p:cNvSpPr txBox="1">
            <a:spLocks noChangeArrowheads="1"/>
          </p:cNvSpPr>
          <p:nvPr/>
        </p:nvSpPr>
        <p:spPr bwMode="auto">
          <a:xfrm>
            <a:off x="6988175" y="4002088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13.23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854325"/>
            <a:ext cx="7688263" cy="1147763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13.19 (continued)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Interpreting Sensitivity Information for Constraints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Using Optimization Models for Prediction and Insight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397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3972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F6D9CBF9-887D-4C7A-96C5-83E5433E83C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3973" name="TextBox 6"/>
          <p:cNvSpPr txBox="1">
            <a:spLocks noChangeArrowheads="1"/>
          </p:cNvSpPr>
          <p:nvPr/>
        </p:nvSpPr>
        <p:spPr bwMode="auto">
          <a:xfrm>
            <a:off x="6018213" y="5410200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13.23</a:t>
            </a:r>
          </a:p>
        </p:txBody>
      </p:sp>
      <p:pic>
        <p:nvPicPr>
          <p:cNvPr id="839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675" y="2514600"/>
            <a:ext cx="617537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>
          <a:xfrm>
            <a:off x="4038600" y="4445000"/>
            <a:ext cx="722313" cy="9652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3976" name="TextBox 9"/>
          <p:cNvSpPr txBox="1">
            <a:spLocks noChangeArrowheads="1"/>
          </p:cNvSpPr>
          <p:nvPr/>
        </p:nvSpPr>
        <p:spPr bwMode="auto">
          <a:xfrm>
            <a:off x="7242175" y="2514600"/>
            <a:ext cx="1292225" cy="257333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Profit increases $45 per additional finishing hour (up to 8.2 extra hours).</a:t>
            </a:r>
          </a:p>
        </p:txBody>
      </p:sp>
      <p:sp>
        <p:nvSpPr>
          <p:cNvPr id="12" name="Oval 11"/>
          <p:cNvSpPr/>
          <p:nvPr/>
        </p:nvSpPr>
        <p:spPr>
          <a:xfrm>
            <a:off x="5299075" y="4445000"/>
            <a:ext cx="796925" cy="9652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13.19 (continued)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Interpreting Sensitivity Information for Constraints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Using Optimization Models for Prediction and Insight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499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4996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1DFEF0C0-B2A6-407E-9B59-2724E777874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4997" name="TextBox 6"/>
          <p:cNvSpPr txBox="1">
            <a:spLocks noChangeArrowheads="1"/>
          </p:cNvSpPr>
          <p:nvPr/>
        </p:nvSpPr>
        <p:spPr bwMode="auto">
          <a:xfrm>
            <a:off x="6018213" y="5410200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13.23</a:t>
            </a:r>
          </a:p>
        </p:txBody>
      </p:sp>
      <p:pic>
        <p:nvPicPr>
          <p:cNvPr id="849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675" y="2514600"/>
            <a:ext cx="617537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>
          <a:xfrm>
            <a:off x="4052888" y="4445000"/>
            <a:ext cx="720725" cy="9652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5000" name="TextBox 9"/>
          <p:cNvSpPr txBox="1">
            <a:spLocks noChangeArrowheads="1"/>
          </p:cNvSpPr>
          <p:nvPr/>
        </p:nvSpPr>
        <p:spPr bwMode="auto">
          <a:xfrm>
            <a:off x="7162800" y="2670175"/>
            <a:ext cx="1371600" cy="257333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Profit decreases $2.5 per </a:t>
            </a:r>
          </a:p>
          <a:p>
            <a:r>
              <a:rPr lang="en-US"/>
              <a:t>1 unit increase in the RHS of the market mixture constraint.</a:t>
            </a:r>
          </a:p>
        </p:txBody>
      </p:sp>
      <p:sp>
        <p:nvSpPr>
          <p:cNvPr id="12" name="Oval 11"/>
          <p:cNvSpPr/>
          <p:nvPr/>
        </p:nvSpPr>
        <p:spPr>
          <a:xfrm>
            <a:off x="5314950" y="4445000"/>
            <a:ext cx="873125" cy="9652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The Limits Report</a:t>
            </a:r>
          </a:p>
          <a:p>
            <a:r>
              <a:rPr lang="en-US" smtClean="0"/>
              <a:t>Shows the upper and lower limits that each decision variable can assume while satisfying all constraints and holding the other variables constant.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Using Optimization Models for Prediction and Insight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601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6020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389EBDF2-38B2-4E81-B996-A6D384924CF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6021" name="TextBox 6"/>
          <p:cNvSpPr txBox="1">
            <a:spLocks noChangeArrowheads="1"/>
          </p:cNvSpPr>
          <p:nvPr/>
        </p:nvSpPr>
        <p:spPr bwMode="auto">
          <a:xfrm>
            <a:off x="6338888" y="5913438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13.25</a:t>
            </a:r>
          </a:p>
        </p:txBody>
      </p:sp>
      <p:pic>
        <p:nvPicPr>
          <p:cNvPr id="860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5425" y="3751263"/>
            <a:ext cx="574357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500313" y="3381375"/>
            <a:ext cx="3733800" cy="376238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Limits Report for </a:t>
            </a:r>
            <a:r>
              <a:rPr lang="en-US" dirty="0" err="1">
                <a:latin typeface="+mn-lt"/>
                <a:ea typeface="+mn-ea"/>
                <a:cs typeface="+mn-cs"/>
              </a:rPr>
              <a:t>Sklenka</a:t>
            </a:r>
            <a:r>
              <a:rPr lang="en-US" dirty="0">
                <a:latin typeface="+mn-lt"/>
                <a:ea typeface="+mn-ea"/>
                <a:cs typeface="+mn-cs"/>
              </a:rPr>
              <a:t> Skis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13.20 (</a:t>
            </a:r>
            <a:r>
              <a:rPr lang="en-US" u="sng" dirty="0">
                <a:ea typeface="+mn-ea"/>
                <a:cs typeface="+mn-cs"/>
              </a:rPr>
              <a:t>continued) </a:t>
            </a:r>
            <a:endParaRPr lang="en-US" u="sng" dirty="0" smtClean="0">
              <a:ea typeface="+mn-ea"/>
              <a:cs typeface="+mn-cs"/>
            </a:endParaRP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Using Sensitivity Information to Evaluate Scenarios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1. If </a:t>
            </a:r>
            <a:r>
              <a:rPr lang="en-US" dirty="0">
                <a:ea typeface="+mn-ea"/>
                <a:cs typeface="+mn-cs"/>
              </a:rPr>
              <a:t>the </a:t>
            </a:r>
            <a:r>
              <a:rPr lang="en-US" i="1" dirty="0" err="1">
                <a:ea typeface="+mn-ea"/>
                <a:cs typeface="+mn-cs"/>
              </a:rPr>
              <a:t>Jordanelle</a:t>
            </a:r>
            <a:r>
              <a:rPr lang="en-US" dirty="0">
                <a:ea typeface="+mn-ea"/>
                <a:cs typeface="+mn-cs"/>
              </a:rPr>
              <a:t> ski’s profit increased $10/pair</a:t>
            </a:r>
            <a:r>
              <a:rPr lang="en-US" dirty="0" smtClean="0">
                <a:ea typeface="+mn-ea"/>
                <a:cs typeface="+mn-cs"/>
              </a:rPr>
              <a:t>,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</a:t>
            </a:r>
            <a:r>
              <a:rPr lang="en-US" dirty="0">
                <a:ea typeface="+mn-ea"/>
                <a:cs typeface="+mn-cs"/>
              </a:rPr>
              <a:t>how would the optimal solution change</a:t>
            </a:r>
            <a:r>
              <a:rPr lang="en-US" dirty="0" smtClean="0">
                <a:ea typeface="+mn-ea"/>
                <a:cs typeface="+mn-cs"/>
              </a:rPr>
              <a:t>?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Using Optimization Models for Prediction and Insight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704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7044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687FE32F-D21E-4418-A947-626EB2B9CC0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352800"/>
            <a:ext cx="7086600" cy="927100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87046" name="TextBox 8"/>
          <p:cNvSpPr txBox="1">
            <a:spLocks noChangeArrowheads="1"/>
          </p:cNvSpPr>
          <p:nvPr/>
        </p:nvSpPr>
        <p:spPr bwMode="auto">
          <a:xfrm>
            <a:off x="6700838" y="4291013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13.23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71675" y="4857750"/>
            <a:ext cx="4559300" cy="925513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$10 is within the allowable increase.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Only profit would change.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Profit would increase by $10*5.25 = $52.50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6477000" y="3816350"/>
            <a:ext cx="533400" cy="29845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13.20 (</a:t>
            </a:r>
            <a:r>
              <a:rPr lang="en-US" u="sng" dirty="0">
                <a:ea typeface="+mn-ea"/>
                <a:cs typeface="+mn-cs"/>
              </a:rPr>
              <a:t>continued)  </a:t>
            </a:r>
            <a:endParaRPr lang="en-US" u="sng" dirty="0" smtClean="0">
              <a:ea typeface="+mn-ea"/>
              <a:cs typeface="+mn-cs"/>
            </a:endParaRP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Using Sensitivity Information to Evaluate Scenarios</a:t>
            </a:r>
          </a:p>
          <a:p>
            <a:pPr marL="109728" indent="0" fontAlgn="auto">
              <a:spcAft>
                <a:spcPts val="0"/>
              </a:spcAft>
              <a:buClr>
                <a:schemeClr val="tx1"/>
              </a:buClr>
              <a:buSzPct val="100000"/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2. If </a:t>
            </a:r>
            <a:r>
              <a:rPr lang="en-US" dirty="0">
                <a:ea typeface="+mn-ea"/>
                <a:cs typeface="+mn-cs"/>
              </a:rPr>
              <a:t>the </a:t>
            </a:r>
            <a:r>
              <a:rPr lang="en-US" i="1" dirty="0" err="1">
                <a:ea typeface="+mn-ea"/>
                <a:cs typeface="+mn-cs"/>
              </a:rPr>
              <a:t>Jordanelle</a:t>
            </a:r>
            <a:r>
              <a:rPr lang="en-US" dirty="0">
                <a:ea typeface="+mn-ea"/>
                <a:cs typeface="+mn-cs"/>
              </a:rPr>
              <a:t> ski’s profit decreased $10/pair, </a:t>
            </a:r>
            <a:endParaRPr lang="en-US" dirty="0" smtClean="0">
              <a:ea typeface="+mn-ea"/>
              <a:cs typeface="+mn-cs"/>
            </a:endParaRP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how </a:t>
            </a:r>
            <a:r>
              <a:rPr lang="en-US" dirty="0">
                <a:ea typeface="+mn-ea"/>
                <a:cs typeface="+mn-cs"/>
              </a:rPr>
              <a:t>would the optimal solution change</a:t>
            </a:r>
            <a:r>
              <a:rPr lang="en-US" dirty="0" smtClean="0">
                <a:ea typeface="+mn-ea"/>
                <a:cs typeface="+mn-cs"/>
              </a:rPr>
              <a:t>?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Using Optimization Models for Prediction and Insight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806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8068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8EA3C340-9537-451F-A8FA-11ECD20026D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352800"/>
            <a:ext cx="7086600" cy="927100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88070" name="TextBox 6"/>
          <p:cNvSpPr txBox="1">
            <a:spLocks noChangeArrowheads="1"/>
          </p:cNvSpPr>
          <p:nvPr/>
        </p:nvSpPr>
        <p:spPr bwMode="auto">
          <a:xfrm>
            <a:off x="6700838" y="4291013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13.23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1675" y="4857750"/>
            <a:ext cx="5937250" cy="65087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$10 is </a:t>
            </a:r>
            <a:r>
              <a:rPr lang="en-US" u="sng" dirty="0">
                <a:latin typeface="+mn-lt"/>
                <a:ea typeface="+mn-ea"/>
                <a:cs typeface="+mn-cs"/>
              </a:rPr>
              <a:t>not</a:t>
            </a:r>
            <a:r>
              <a:rPr lang="en-US" dirty="0">
                <a:latin typeface="+mn-lt"/>
                <a:ea typeface="+mn-ea"/>
                <a:cs typeface="+mn-cs"/>
              </a:rPr>
              <a:t> within the allowable decrease.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We need to re-solve the problem to answer the question.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7051675" y="3816350"/>
            <a:ext cx="873125" cy="29845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13.1  </a:t>
            </a:r>
            <a:r>
              <a:rPr lang="en-US" u="sng" dirty="0" err="1" smtClean="0">
                <a:ea typeface="+mn-ea"/>
                <a:cs typeface="+mn-cs"/>
              </a:rPr>
              <a:t>Sklenka</a:t>
            </a:r>
            <a:r>
              <a:rPr lang="en-US" u="sng" dirty="0" smtClean="0">
                <a:ea typeface="+mn-ea"/>
                <a:cs typeface="+mn-cs"/>
              </a:rPr>
              <a:t> Ski Company: Identifying Model Components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Sells 2 snow ski models - </a:t>
            </a:r>
            <a:r>
              <a:rPr lang="en-US" dirty="0" err="1" smtClean="0">
                <a:ea typeface="+mn-ea"/>
                <a:cs typeface="+mn-cs"/>
              </a:rPr>
              <a:t>Jordanelle</a:t>
            </a:r>
            <a:r>
              <a:rPr lang="en-US" dirty="0" smtClean="0">
                <a:ea typeface="+mn-ea"/>
                <a:cs typeface="+mn-cs"/>
              </a:rPr>
              <a:t> &amp; </a:t>
            </a:r>
            <a:r>
              <a:rPr lang="en-US" dirty="0" err="1" smtClean="0">
                <a:ea typeface="+mn-ea"/>
                <a:cs typeface="+mn-cs"/>
              </a:rPr>
              <a:t>Deercrest</a:t>
            </a:r>
            <a:endParaRPr lang="en-US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Manufacturing requires - fabrication and finishing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Decision variables</a:t>
            </a:r>
            <a:r>
              <a:rPr lang="en-US" dirty="0" smtClean="0">
                <a:ea typeface="+mn-ea"/>
                <a:cs typeface="+mn-cs"/>
              </a:rPr>
              <a:t> - quantities of each ski model to manufacture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Objective</a:t>
            </a:r>
            <a:r>
              <a:rPr lang="en-US" dirty="0" smtClean="0">
                <a:ea typeface="+mn-ea"/>
                <a:cs typeface="+mn-cs"/>
              </a:rPr>
              <a:t> - maximize profit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Constraints</a:t>
            </a:r>
            <a:r>
              <a:rPr lang="en-US" dirty="0" smtClean="0">
                <a:ea typeface="+mn-ea"/>
                <a:cs typeface="+mn-cs"/>
              </a:rPr>
              <a:t> 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- labor hours available for fabrication and finishing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- relative sales for the two ski models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Building Linear Optimization Models</a:t>
            </a:r>
          </a:p>
        </p:txBody>
      </p:sp>
      <p:sp>
        <p:nvSpPr>
          <p:cNvPr id="3379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3796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EAFEDEFD-5A2D-467E-BA7B-EB8DCC70971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13.20 </a:t>
            </a:r>
            <a:r>
              <a:rPr lang="en-US" u="sng" dirty="0">
                <a:ea typeface="+mn-ea"/>
                <a:cs typeface="+mn-cs"/>
              </a:rPr>
              <a:t> (continued)  </a:t>
            </a:r>
            <a:endParaRPr lang="en-US" u="sng" dirty="0" smtClean="0">
              <a:ea typeface="+mn-ea"/>
              <a:cs typeface="+mn-cs"/>
            </a:endParaRP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Using Sensitivity Information to Evaluate Scenarios</a:t>
            </a:r>
          </a:p>
          <a:p>
            <a:pPr marL="109728" indent="0" fontAlgn="auto">
              <a:spcAft>
                <a:spcPts val="0"/>
              </a:spcAft>
              <a:buClr>
                <a:schemeClr val="tx1"/>
              </a:buClr>
              <a:buSzPct val="100000"/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3. If </a:t>
            </a:r>
            <a:r>
              <a:rPr lang="en-US" dirty="0">
                <a:ea typeface="+mn-ea"/>
                <a:cs typeface="+mn-cs"/>
              </a:rPr>
              <a:t>10 additional finishing hours were available, </a:t>
            </a:r>
            <a:endParaRPr lang="en-US" dirty="0" smtClean="0">
              <a:ea typeface="+mn-ea"/>
              <a:cs typeface="+mn-cs"/>
            </a:endParaRP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how </a:t>
            </a:r>
            <a:r>
              <a:rPr lang="en-US" dirty="0">
                <a:ea typeface="+mn-ea"/>
                <a:cs typeface="+mn-cs"/>
              </a:rPr>
              <a:t>would manufacturing plans be affected</a:t>
            </a:r>
            <a:r>
              <a:rPr lang="en-US" dirty="0" smtClean="0">
                <a:ea typeface="+mn-ea"/>
                <a:cs typeface="+mn-cs"/>
              </a:rPr>
              <a:t>?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Using Optimization Models for Prediction and Insight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909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9092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56175C3B-AB8E-4FDE-93B6-A04351BC79A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9093" name="TextBox 5"/>
          <p:cNvSpPr txBox="1">
            <a:spLocks noChangeArrowheads="1"/>
          </p:cNvSpPr>
          <p:nvPr/>
        </p:nvSpPr>
        <p:spPr bwMode="auto">
          <a:xfrm>
            <a:off x="7140575" y="4546600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13.23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400425"/>
            <a:ext cx="7688263" cy="1146175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8" name="TextBox 7"/>
          <p:cNvSpPr txBox="1"/>
          <p:nvPr/>
        </p:nvSpPr>
        <p:spPr>
          <a:xfrm>
            <a:off x="1971675" y="4857750"/>
            <a:ext cx="5937250" cy="65087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10 is </a:t>
            </a:r>
            <a:r>
              <a:rPr lang="en-US" u="sng" dirty="0">
                <a:latin typeface="+mn-lt"/>
                <a:ea typeface="+mn-ea"/>
                <a:cs typeface="+mn-cs"/>
              </a:rPr>
              <a:t>not</a:t>
            </a:r>
            <a:r>
              <a:rPr lang="en-US" dirty="0">
                <a:latin typeface="+mn-lt"/>
                <a:ea typeface="+mn-ea"/>
                <a:cs typeface="+mn-cs"/>
              </a:rPr>
              <a:t> within the allowable increase.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We need to re-solve the problem to answer the question.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6477000" y="4114800"/>
            <a:ext cx="1066800" cy="29845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13.20 (continued)  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Using Sensitivity Information to Evaluate Scenarios</a:t>
            </a:r>
          </a:p>
          <a:p>
            <a:pPr marL="109728" indent="0" fontAlgn="auto">
              <a:spcAft>
                <a:spcPts val="0"/>
              </a:spcAft>
              <a:buClr>
                <a:schemeClr val="tx1"/>
              </a:buClr>
              <a:buSzPct val="100000"/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4. If </a:t>
            </a:r>
            <a:r>
              <a:rPr lang="en-US" dirty="0">
                <a:ea typeface="+mn-ea"/>
                <a:cs typeface="+mn-cs"/>
              </a:rPr>
              <a:t>2 fewer finishing hours were available, </a:t>
            </a:r>
            <a:r>
              <a:rPr lang="en-US" dirty="0" smtClean="0">
                <a:ea typeface="+mn-ea"/>
                <a:cs typeface="+mn-cs"/>
              </a:rPr>
              <a:t>how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</a:t>
            </a:r>
            <a:r>
              <a:rPr lang="en-US" dirty="0">
                <a:ea typeface="+mn-ea"/>
                <a:cs typeface="+mn-cs"/>
              </a:rPr>
              <a:t>would manufacturing plans be affected?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Using Optimization Models for Prediction and Insight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011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0116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2135FD1D-AFF6-4461-B4C1-C1E6BBFBF2C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90117" name="TextBox 5"/>
          <p:cNvSpPr txBox="1">
            <a:spLocks noChangeArrowheads="1"/>
          </p:cNvSpPr>
          <p:nvPr/>
        </p:nvSpPr>
        <p:spPr bwMode="auto">
          <a:xfrm>
            <a:off x="7140575" y="4546600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13.23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400425"/>
            <a:ext cx="7688263" cy="1146175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8" name="TextBox 7"/>
          <p:cNvSpPr txBox="1"/>
          <p:nvPr/>
        </p:nvSpPr>
        <p:spPr>
          <a:xfrm>
            <a:off x="2452688" y="4953000"/>
            <a:ext cx="4064000" cy="925513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2 is within the allowable decrease.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Only profit would change.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Profit would decrease by $45*2 = $90.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7924800" y="4114800"/>
            <a:ext cx="533400" cy="29845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Parameter Analysis for the SSC Problem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Solver</a:t>
            </a:r>
            <a:r>
              <a:rPr lang="en-US" dirty="0" smtClean="0">
                <a:ea typeface="+mn-ea"/>
                <a:cs typeface="+mn-cs"/>
              </a:rPr>
              <a:t> can be used to perform sensitivity analysis by either: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Examining the sensitivity reports or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Changing data in the model and re-solving it</a:t>
            </a:r>
          </a:p>
          <a:p>
            <a:pPr marL="109728" indent="0" fontAlgn="auto">
              <a:spcBef>
                <a:spcPts val="18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Risk Solver Platform </a:t>
            </a:r>
            <a:r>
              <a:rPr lang="en-US" dirty="0" smtClean="0">
                <a:ea typeface="+mn-ea"/>
                <a:cs typeface="+mn-cs"/>
              </a:rPr>
              <a:t>offers an alternative approach to sensitivity analysis: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Parameter analysis</a:t>
            </a:r>
            <a:r>
              <a:rPr lang="en-US" dirty="0" smtClean="0">
                <a:ea typeface="+mn-ea"/>
                <a:cs typeface="+mn-cs"/>
              </a:rPr>
              <a:t> allows multiple optimizations within predefined ranges of the parameters.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Using Optimization Models for Prediction and Insight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113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1140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4674F210-D46F-434D-B76C-90C2E7EC269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13.21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Parameter Analysis for the SSC Problem</a:t>
            </a:r>
          </a:p>
          <a:p>
            <a:r>
              <a:rPr lang="en-US" smtClean="0"/>
              <a:t>Use </a:t>
            </a:r>
            <a:r>
              <a:rPr lang="en-US" i="1" smtClean="0"/>
              <a:t>Risk Solver Platform</a:t>
            </a:r>
            <a:r>
              <a:rPr lang="en-US" smtClean="0"/>
              <a:t> to investigate changing finishing hours over a range from 10 to 60.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Using Optimization Models for Prediction and Insight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2163" name="TextBox 5"/>
          <p:cNvSpPr txBox="1">
            <a:spLocks noChangeArrowheads="1"/>
          </p:cNvSpPr>
          <p:nvPr/>
        </p:nvSpPr>
        <p:spPr bwMode="auto">
          <a:xfrm>
            <a:off x="7551738" y="6172200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13.26</a:t>
            </a:r>
          </a:p>
        </p:txBody>
      </p:sp>
      <p:sp>
        <p:nvSpPr>
          <p:cNvPr id="9216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2165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DF858D7D-747E-46C7-8B53-779C8CB2CE8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21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6963" y="3470275"/>
            <a:ext cx="4781550" cy="269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7" name="TextBox 2"/>
          <p:cNvSpPr txBox="1">
            <a:spLocks noChangeArrowheads="1"/>
          </p:cNvSpPr>
          <p:nvPr/>
        </p:nvSpPr>
        <p:spPr bwMode="auto">
          <a:xfrm>
            <a:off x="838200" y="3470275"/>
            <a:ext cx="2438400" cy="2374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Choose an empty cell on the Sklenka Ski worksheet (e.g.; F3)</a:t>
            </a:r>
          </a:p>
          <a:p>
            <a:pPr>
              <a:spcBef>
                <a:spcPts val="600"/>
              </a:spcBef>
            </a:pPr>
            <a:r>
              <a:rPr lang="en-US" i="1"/>
              <a:t>Risk Solver</a:t>
            </a:r>
          </a:p>
          <a:p>
            <a:r>
              <a:rPr lang="en-US" i="1"/>
              <a:t>Parameters</a:t>
            </a:r>
          </a:p>
          <a:p>
            <a:r>
              <a:rPr lang="en-US" i="1"/>
              <a:t>Optimization</a:t>
            </a:r>
          </a:p>
          <a:p>
            <a:r>
              <a:rPr lang="en-US" i="1"/>
              <a:t>Values or Lower: </a:t>
            </a:r>
            <a:r>
              <a:rPr lang="en-US"/>
              <a:t>10</a:t>
            </a:r>
          </a:p>
          <a:p>
            <a:r>
              <a:rPr lang="en-US" i="1"/>
              <a:t>Upper: </a:t>
            </a:r>
            <a:r>
              <a:rPr lang="en-US"/>
              <a:t>60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13.21 (continued)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Parameter Analysis for SSC</a:t>
            </a: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Using Optimization Models for Prediction and Insight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3187" name="TextBox 5"/>
          <p:cNvSpPr txBox="1">
            <a:spLocks noChangeArrowheads="1"/>
          </p:cNvSpPr>
          <p:nvPr/>
        </p:nvSpPr>
        <p:spPr bwMode="auto">
          <a:xfrm>
            <a:off x="7562850" y="61722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13.27</a:t>
            </a:r>
          </a:p>
        </p:txBody>
      </p:sp>
      <p:sp>
        <p:nvSpPr>
          <p:cNvPr id="9318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3189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95C33471-8BC5-4408-8896-BD6D826969A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31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8575" y="1600200"/>
            <a:ext cx="34163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91" name="TextBox 8"/>
          <p:cNvSpPr txBox="1">
            <a:spLocks noChangeArrowheads="1"/>
          </p:cNvSpPr>
          <p:nvPr/>
        </p:nvSpPr>
        <p:spPr bwMode="auto">
          <a:xfrm>
            <a:off x="1524000" y="2525713"/>
            <a:ext cx="2819400" cy="3275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Replace cell D7 with =F3</a:t>
            </a:r>
          </a:p>
          <a:p>
            <a:r>
              <a:rPr lang="en-US"/>
              <a:t>    or replace D7 with:</a:t>
            </a:r>
          </a:p>
          <a:p>
            <a:r>
              <a:rPr lang="en-US"/>
              <a:t>    =PsiOptParam(10,60)</a:t>
            </a:r>
          </a:p>
          <a:p>
            <a:pPr>
              <a:spcBef>
                <a:spcPts val="1200"/>
              </a:spcBef>
            </a:pPr>
            <a:r>
              <a:rPr lang="en-US" i="1"/>
              <a:t>Reports</a:t>
            </a:r>
          </a:p>
          <a:p>
            <a:r>
              <a:rPr lang="en-US" i="1"/>
              <a:t>Optimization</a:t>
            </a:r>
          </a:p>
          <a:p>
            <a:r>
              <a:rPr lang="en-US" i="1"/>
              <a:t>Parameter Analysis</a:t>
            </a:r>
          </a:p>
          <a:p>
            <a:r>
              <a:rPr lang="en-US" i="1"/>
              <a:t>Variables: </a:t>
            </a:r>
            <a:r>
              <a:rPr lang="en-US"/>
              <a:t>D22</a:t>
            </a:r>
          </a:p>
          <a:p>
            <a:r>
              <a:rPr lang="en-US"/>
              <a:t>                 B14</a:t>
            </a:r>
          </a:p>
          <a:p>
            <a:r>
              <a:rPr lang="en-US"/>
              <a:t>                 C14</a:t>
            </a:r>
          </a:p>
          <a:p>
            <a:r>
              <a:rPr lang="en-US" i="1"/>
              <a:t>Parameters: </a:t>
            </a:r>
            <a:r>
              <a:rPr lang="en-US"/>
              <a:t>F3 (or D7)</a:t>
            </a:r>
          </a:p>
          <a:p>
            <a:r>
              <a:rPr lang="en-US" i="1"/>
              <a:t>Major Axis points</a:t>
            </a:r>
            <a:r>
              <a:rPr lang="en-US"/>
              <a:t>: 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13.21 (continued)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Parameter Analysis for the SSC Problem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Using Optimization Models for Prediction and Insight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4211" name="TextBox 5"/>
          <p:cNvSpPr txBox="1">
            <a:spLocks noChangeArrowheads="1"/>
          </p:cNvSpPr>
          <p:nvPr/>
        </p:nvSpPr>
        <p:spPr bwMode="auto">
          <a:xfrm>
            <a:off x="7416800" y="6042025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13.28</a:t>
            </a:r>
          </a:p>
        </p:txBody>
      </p:sp>
      <p:sp>
        <p:nvSpPr>
          <p:cNvPr id="9421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4213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94ECA166-487A-4E95-920D-8B01DE89B67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42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4162425"/>
            <a:ext cx="2906713" cy="187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5" name="TextBox 7"/>
          <p:cNvSpPr txBox="1">
            <a:spLocks noChangeArrowheads="1"/>
          </p:cNvSpPr>
          <p:nvPr/>
        </p:nvSpPr>
        <p:spPr bwMode="auto">
          <a:xfrm>
            <a:off x="3819525" y="628015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13.5</a:t>
            </a:r>
          </a:p>
        </p:txBody>
      </p:sp>
      <p:pic>
        <p:nvPicPr>
          <p:cNvPr id="9421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468563"/>
            <a:ext cx="4038600" cy="384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4303713" y="3657600"/>
            <a:ext cx="304800" cy="1778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4218" name="TextBox 2"/>
          <p:cNvSpPr txBox="1">
            <a:spLocks noChangeArrowheads="1"/>
          </p:cNvSpPr>
          <p:nvPr/>
        </p:nvSpPr>
        <p:spPr bwMode="auto">
          <a:xfrm>
            <a:off x="5257800" y="2590800"/>
            <a:ext cx="3059113" cy="147478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Parameter analysis (below) shows changes in both profit and ski quantities as finishing hours change from 10 to 60.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Analytics in Practice: Using Optimization 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Models for Sales Planning at NBC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NBC uses linear optimization models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for its television advertising sales plans.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objective is to maximize revenue.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constraints are limited inventories of available commercials for specified time slots.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Decision variables are the number of commercials of each spot length to be included in the shows and weeks available.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Using Optimization Models for Prediction and Insight</a:t>
            </a:r>
          </a:p>
        </p:txBody>
      </p:sp>
      <p:sp>
        <p:nvSpPr>
          <p:cNvPr id="9523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5236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AC7DCAF7-A4C0-43E9-BC23-A5D7898BEEA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523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62800" y="838200"/>
            <a:ext cx="167163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6258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AF40E64D-6ADB-48B5-BE5E-7D500677D97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13 - </a:t>
            </a:r>
            <a:r>
              <a:rPr lang="en-US" sz="3200" smtClean="0">
                <a:ea typeface="+mj-ea"/>
                <a:cs typeface="+mj-cs"/>
              </a:rPr>
              <a:t>Key Terms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6260" name="Content Placeholder 1"/>
          <p:cNvSpPr>
            <a:spLocks noGrp="1"/>
          </p:cNvSpPr>
          <p:nvPr>
            <p:ph idx="1"/>
          </p:nvPr>
        </p:nvSpPr>
        <p:spPr>
          <a:xfrm>
            <a:off x="468313" y="1358900"/>
            <a:ext cx="3951287" cy="4648200"/>
          </a:xfrm>
        </p:spPr>
        <p:txBody>
          <a:bodyPr/>
          <a:lstStyle/>
          <a:p>
            <a:r>
              <a:rPr lang="en-US" smtClean="0"/>
              <a:t>Alternative optimal solution</a:t>
            </a:r>
          </a:p>
          <a:p>
            <a:r>
              <a:rPr lang="en-US" smtClean="0"/>
              <a:t>Binding constraint</a:t>
            </a:r>
          </a:p>
          <a:p>
            <a:r>
              <a:rPr lang="en-US" smtClean="0"/>
              <a:t>Constraint function</a:t>
            </a:r>
          </a:p>
          <a:p>
            <a:r>
              <a:rPr lang="en-US" smtClean="0"/>
              <a:t>Constraints</a:t>
            </a:r>
          </a:p>
          <a:p>
            <a:r>
              <a:rPr lang="en-US" smtClean="0"/>
              <a:t>Corner point</a:t>
            </a:r>
          </a:p>
          <a:p>
            <a:r>
              <a:rPr lang="en-US" smtClean="0"/>
              <a:t>Decision variables</a:t>
            </a:r>
          </a:p>
          <a:p>
            <a:r>
              <a:rPr lang="en-US" smtClean="0"/>
              <a:t>Feasible region</a:t>
            </a:r>
          </a:p>
          <a:p>
            <a:r>
              <a:rPr lang="en-US" smtClean="0"/>
              <a:t>Feasible solution</a:t>
            </a:r>
          </a:p>
          <a:p>
            <a:r>
              <a:rPr lang="en-US" smtClean="0"/>
              <a:t>Infeasible problem</a:t>
            </a:r>
          </a:p>
          <a:p>
            <a:endParaRPr lang="en-US" smtClean="0"/>
          </a:p>
        </p:txBody>
      </p:sp>
      <p:sp>
        <p:nvSpPr>
          <p:cNvPr id="96261" name="Content Placeholder 1"/>
          <p:cNvSpPr txBox="1">
            <a:spLocks/>
          </p:cNvSpPr>
          <p:nvPr/>
        </p:nvSpPr>
        <p:spPr bwMode="auto">
          <a:xfrm>
            <a:off x="4691063" y="1371600"/>
            <a:ext cx="4148137" cy="464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Linear optimization model (LP model)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Objective function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Optimization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Parameter analysis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Reduced cost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Redundant constraint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Shadow price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Unbounded problem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Unique optimal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7282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45425187-F0AF-4A5C-A710-339245C5588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97283" name="Content Placeholder 1"/>
          <p:cNvSpPr>
            <a:spLocks noGrp="1"/>
          </p:cNvSpPr>
          <p:nvPr>
            <p:ph idx="1"/>
          </p:nvPr>
        </p:nvSpPr>
        <p:spPr>
          <a:xfrm>
            <a:off x="457200" y="1450975"/>
            <a:ext cx="8305800" cy="4797425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mtClean="0"/>
              <a:t>Recall that PLE produces lawnmowers and a medium size diesel power lawn tractor.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One of PLE’s manufacturing facilities produces metal engine housings.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The company would like to maximize the total number of housings they can produce in the planning period. 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Formulate and solve a linear optimization model and recommend a production plan. 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Write a formal report summarizing your results.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Case Study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Performance Lawn </a:t>
            </a:r>
            <a:r>
              <a:rPr lang="en-US" sz="3200" smtClean="0">
                <a:ea typeface="+mj-ea"/>
                <a:cs typeface="+mj-cs"/>
              </a:rPr>
              <a:t>Equipment (13)</a:t>
            </a:r>
            <a:endParaRPr lang="en-US" sz="3200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5" name="Picture 2" descr="3293795473_475244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514600"/>
            <a:ext cx="5486400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06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8307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48C64AF7-58AC-48A2-8446-A495009DE11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 3" pitchFamily="-72" charset="2"/>
              <a:buNone/>
            </a:pPr>
            <a:r>
              <a:rPr lang="en-US" u="sng" smtClean="0"/>
              <a:t>Example 13.2  Sklenka Ski Company: Modeling the Objective Function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mtClean="0"/>
              <a:t>Define the decision variables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Wingdings 3" pitchFamily="-72" charset="2"/>
              <a:buNone/>
            </a:pPr>
            <a:r>
              <a:rPr lang="en-US" i="1" smtClean="0"/>
              <a:t>- Jordanelle</a:t>
            </a:r>
            <a:r>
              <a:rPr lang="en-US" smtClean="0"/>
              <a:t> is the number of pairs of Jordanelle skis to manufacture per day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Wingdings 3" pitchFamily="-72" charset="2"/>
              <a:buNone/>
            </a:pPr>
            <a:r>
              <a:rPr lang="en-US" i="1" smtClean="0"/>
              <a:t>- Deercrest</a:t>
            </a:r>
            <a:r>
              <a:rPr lang="en-US" smtClean="0"/>
              <a:t> is the number of pairs of Deercrest skis to manufacture per day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mtClean="0"/>
              <a:t>Profit per pair of skis sold: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Wingdings 3" pitchFamily="-72" charset="2"/>
              <a:buNone/>
            </a:pPr>
            <a:r>
              <a:rPr lang="en-US" smtClean="0"/>
              <a:t>  $50 for Jordanelle skis, $65 for Deercrest skis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u="sng" smtClean="0"/>
              <a:t>Objective Function</a:t>
            </a:r>
            <a:r>
              <a:rPr lang="en-US" smtClean="0"/>
              <a:t>: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Wingdings 3" pitchFamily="-72" charset="2"/>
              <a:buNone/>
            </a:pPr>
            <a:r>
              <a:rPr lang="en-US" smtClean="0"/>
              <a:t>   Maximize profit = 50 </a:t>
            </a:r>
            <a:r>
              <a:rPr lang="en-US" i="1" smtClean="0"/>
              <a:t>Jordanelle</a:t>
            </a:r>
            <a:r>
              <a:rPr lang="en-US" smtClean="0"/>
              <a:t> + 65 </a:t>
            </a:r>
            <a:r>
              <a:rPr lang="en-US" i="1" smtClean="0"/>
              <a:t>Deercrest</a:t>
            </a: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Building Linear Optimization Models</a:t>
            </a:r>
          </a:p>
        </p:txBody>
      </p:sp>
      <p:sp>
        <p:nvSpPr>
          <p:cNvPr id="3481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4820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8ED7492F-3610-43E8-A2E6-6943284D72C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13.3 </a:t>
            </a:r>
            <a:r>
              <a:rPr lang="en-US" u="sng" dirty="0" err="1" smtClean="0">
                <a:ea typeface="+mn-ea"/>
                <a:cs typeface="+mn-cs"/>
              </a:rPr>
              <a:t>Sklenka</a:t>
            </a:r>
            <a:r>
              <a:rPr lang="en-US" u="sng" dirty="0" smtClean="0">
                <a:ea typeface="+mn-ea"/>
                <a:cs typeface="+mn-cs"/>
              </a:rPr>
              <a:t> Ski Company: Modeling the Constraints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Available fabrication labor hours: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12 workers at 7 hours/ day = 84 hours/day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Required </a:t>
            </a:r>
            <a:r>
              <a:rPr lang="en-US" dirty="0">
                <a:ea typeface="+mn-ea"/>
                <a:cs typeface="+mn-cs"/>
              </a:rPr>
              <a:t>fabrication labor </a:t>
            </a:r>
            <a:r>
              <a:rPr lang="en-US" dirty="0" smtClean="0">
                <a:ea typeface="+mn-ea"/>
                <a:cs typeface="+mn-cs"/>
              </a:rPr>
              <a:t>hours per ski pair:</a:t>
            </a:r>
            <a:endParaRPr lang="en-US" dirty="0">
              <a:ea typeface="+mn-ea"/>
              <a:cs typeface="+mn-cs"/>
            </a:endParaRP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3.5 hours for </a:t>
            </a:r>
            <a:r>
              <a:rPr lang="en-US" dirty="0" err="1" smtClean="0">
                <a:ea typeface="+mn-ea"/>
                <a:cs typeface="+mn-cs"/>
              </a:rPr>
              <a:t>Jordanelle</a:t>
            </a:r>
            <a:r>
              <a:rPr lang="en-US" dirty="0" smtClean="0">
                <a:ea typeface="+mn-ea"/>
                <a:cs typeface="+mn-cs"/>
              </a:rPr>
              <a:t>, 4 hours for </a:t>
            </a:r>
            <a:r>
              <a:rPr lang="en-US" dirty="0" err="1" smtClean="0">
                <a:ea typeface="+mn-ea"/>
                <a:cs typeface="+mn-cs"/>
              </a:rPr>
              <a:t>Deercrest</a:t>
            </a:r>
            <a:endParaRPr lang="en-US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Fabrication constraint</a:t>
            </a:r>
            <a:r>
              <a:rPr lang="en-US" dirty="0" smtClean="0">
                <a:ea typeface="+mn-ea"/>
                <a:cs typeface="+mn-cs"/>
              </a:rPr>
              <a:t>: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3.5 </a:t>
            </a:r>
            <a:r>
              <a:rPr lang="en-US" i="1" dirty="0" err="1" smtClean="0">
                <a:ea typeface="+mn-ea"/>
                <a:cs typeface="+mn-cs"/>
              </a:rPr>
              <a:t>Jordanelle</a:t>
            </a:r>
            <a:r>
              <a:rPr lang="en-US" dirty="0" smtClean="0">
                <a:ea typeface="+mn-ea"/>
                <a:cs typeface="+mn-cs"/>
              </a:rPr>
              <a:t> + 4 </a:t>
            </a:r>
            <a:r>
              <a:rPr lang="en-US" i="1" dirty="0" err="1" smtClean="0">
                <a:ea typeface="+mn-ea"/>
                <a:cs typeface="+mn-cs"/>
              </a:rPr>
              <a:t>Deercrest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>
                <a:ea typeface="+mn-ea"/>
                <a:cs typeface="+mn-cs"/>
              </a:rPr>
              <a:t>≤ 84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Building Linear Optimization Models</a:t>
            </a:r>
          </a:p>
        </p:txBody>
      </p:sp>
      <p:sp>
        <p:nvSpPr>
          <p:cNvPr id="3584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5844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C1811ACF-B8D7-49BD-A591-3F116841EBE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13.3 </a:t>
            </a:r>
            <a:r>
              <a:rPr lang="en-US" u="sng" dirty="0">
                <a:ea typeface="+mn-ea"/>
                <a:cs typeface="+mn-cs"/>
              </a:rPr>
              <a:t>(continued) </a:t>
            </a:r>
            <a:r>
              <a:rPr lang="en-US" u="sng" dirty="0" err="1" smtClean="0">
                <a:ea typeface="+mn-ea"/>
                <a:cs typeface="+mn-cs"/>
              </a:rPr>
              <a:t>Sklenka</a:t>
            </a:r>
            <a:r>
              <a:rPr lang="en-US" u="sng" dirty="0" smtClean="0">
                <a:ea typeface="+mn-ea"/>
                <a:cs typeface="+mn-cs"/>
              </a:rPr>
              <a:t> Ski Company: Modeling the Constraints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Available finishing </a:t>
            </a:r>
            <a:r>
              <a:rPr lang="en-US" dirty="0">
                <a:ea typeface="+mn-ea"/>
                <a:cs typeface="+mn-cs"/>
              </a:rPr>
              <a:t>labor hours: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3 </a:t>
            </a:r>
            <a:r>
              <a:rPr lang="en-US" dirty="0">
                <a:ea typeface="+mn-ea"/>
                <a:cs typeface="+mn-cs"/>
              </a:rPr>
              <a:t>workers at 7 hours/ day = </a:t>
            </a:r>
            <a:r>
              <a:rPr lang="en-US" dirty="0" smtClean="0">
                <a:ea typeface="+mn-ea"/>
                <a:cs typeface="+mn-cs"/>
              </a:rPr>
              <a:t>21 hours/day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Required finishing </a:t>
            </a:r>
            <a:r>
              <a:rPr lang="en-US" dirty="0">
                <a:ea typeface="+mn-ea"/>
                <a:cs typeface="+mn-cs"/>
              </a:rPr>
              <a:t>labor hours per ski pair: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  </a:t>
            </a:r>
            <a:r>
              <a:rPr lang="en-US" dirty="0" smtClean="0">
                <a:ea typeface="+mn-ea"/>
                <a:cs typeface="+mn-cs"/>
              </a:rPr>
              <a:t>1 hour </a:t>
            </a:r>
            <a:r>
              <a:rPr lang="en-US" dirty="0">
                <a:ea typeface="+mn-ea"/>
                <a:cs typeface="+mn-cs"/>
              </a:rPr>
              <a:t>for </a:t>
            </a:r>
            <a:r>
              <a:rPr lang="en-US" dirty="0" err="1">
                <a:ea typeface="+mn-ea"/>
                <a:cs typeface="+mn-cs"/>
              </a:rPr>
              <a:t>Jordanelle</a:t>
            </a:r>
            <a:r>
              <a:rPr lang="en-US" dirty="0">
                <a:ea typeface="+mn-ea"/>
                <a:cs typeface="+mn-cs"/>
              </a:rPr>
              <a:t>; </a:t>
            </a:r>
            <a:r>
              <a:rPr lang="en-US" dirty="0" smtClean="0">
                <a:ea typeface="+mn-ea"/>
                <a:cs typeface="+mn-cs"/>
              </a:rPr>
              <a:t>1.5 </a:t>
            </a:r>
            <a:r>
              <a:rPr lang="en-US" dirty="0">
                <a:ea typeface="+mn-ea"/>
                <a:cs typeface="+mn-cs"/>
              </a:rPr>
              <a:t>hours for </a:t>
            </a:r>
            <a:r>
              <a:rPr lang="en-US" dirty="0" err="1">
                <a:ea typeface="+mn-ea"/>
                <a:cs typeface="+mn-cs"/>
              </a:rPr>
              <a:t>Deercrest</a:t>
            </a: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Finishing </a:t>
            </a:r>
            <a:r>
              <a:rPr lang="en-US" u="sng" dirty="0">
                <a:ea typeface="+mn-ea"/>
                <a:cs typeface="+mn-cs"/>
              </a:rPr>
              <a:t>constraint</a:t>
            </a:r>
            <a:r>
              <a:rPr lang="en-US" dirty="0">
                <a:ea typeface="+mn-ea"/>
                <a:cs typeface="+mn-cs"/>
              </a:rPr>
              <a:t>: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1 </a:t>
            </a:r>
            <a:r>
              <a:rPr lang="en-US" i="1" dirty="0" err="1" smtClean="0">
                <a:ea typeface="+mn-ea"/>
                <a:cs typeface="+mn-cs"/>
              </a:rPr>
              <a:t>Jordanelle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>
                <a:ea typeface="+mn-ea"/>
                <a:cs typeface="+mn-cs"/>
              </a:rPr>
              <a:t>+ </a:t>
            </a:r>
            <a:r>
              <a:rPr lang="en-US" dirty="0" smtClean="0">
                <a:ea typeface="+mn-ea"/>
                <a:cs typeface="+mn-cs"/>
              </a:rPr>
              <a:t>1.5 </a:t>
            </a:r>
            <a:r>
              <a:rPr lang="en-US" i="1" dirty="0" err="1" smtClean="0">
                <a:ea typeface="+mn-ea"/>
                <a:cs typeface="+mn-cs"/>
              </a:rPr>
              <a:t>Deercrest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>
                <a:ea typeface="+mn-ea"/>
                <a:cs typeface="+mn-cs"/>
              </a:rPr>
              <a:t>≤ </a:t>
            </a:r>
            <a:r>
              <a:rPr lang="en-US" dirty="0" smtClean="0">
                <a:ea typeface="+mn-ea"/>
                <a:cs typeface="+mn-cs"/>
              </a:rPr>
              <a:t>21</a:t>
            </a: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Building Linear Optimization Models</a:t>
            </a:r>
          </a:p>
        </p:txBody>
      </p:sp>
      <p:sp>
        <p:nvSpPr>
          <p:cNvPr id="3686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6868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13-</a:t>
            </a:r>
            <a:fld id="{954A9C0C-E4CA-4CC8-84BB-ACCDB5415A8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6842</TotalTime>
  <Words>3365</Words>
  <Application>Microsoft Office PowerPoint</Application>
  <PresentationFormat>On-screen Show (4:3)</PresentationFormat>
  <Paragraphs>622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Calibri</vt:lpstr>
      <vt:lpstr>ＭＳ Ｐゴシック</vt:lpstr>
      <vt:lpstr>Arial</vt:lpstr>
      <vt:lpstr>Wingdings 3</vt:lpstr>
      <vt:lpstr>Verdana</vt:lpstr>
      <vt:lpstr>Wingdings 2</vt:lpstr>
      <vt:lpstr>Cambria Math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South Carolina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Introduction to Business Analytics</dc:title>
  <dc:creator>Joan Donohue</dc:creator>
  <cp:lastModifiedBy>Ann Pulido</cp:lastModifiedBy>
  <cp:revision>216</cp:revision>
  <cp:lastPrinted>2012-01-31T01:47:33Z</cp:lastPrinted>
  <dcterms:created xsi:type="dcterms:W3CDTF">2011-11-27T17:51:45Z</dcterms:created>
  <dcterms:modified xsi:type="dcterms:W3CDTF">2012-03-05T17:09:43Z</dcterms:modified>
</cp:coreProperties>
</file>